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76" r:id="rId5"/>
    <p:sldId id="266" r:id="rId6"/>
    <p:sldId id="271" r:id="rId7"/>
    <p:sldId id="272" r:id="rId8"/>
    <p:sldId id="273" r:id="rId9"/>
    <p:sldId id="268" r:id="rId10"/>
    <p:sldId id="269" r:id="rId11"/>
    <p:sldId id="259" r:id="rId12"/>
    <p:sldId id="278" r:id="rId13"/>
    <p:sldId id="260" r:id="rId14"/>
    <p:sldId id="279" r:id="rId15"/>
    <p:sldId id="275" r:id="rId16"/>
    <p:sldId id="281"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5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346271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57972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258779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75742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1058948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62074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150377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3300498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371477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1340048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2315A-C49C-432A-AE11-2845B997B1EA}" type="datetimeFigureOut">
              <a:rPr lang="en-AU" smtClean="0"/>
              <a:t>4/11/2013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E2885C4-F8FB-486C-A28B-B1960BF4B6D0}" type="slidenum">
              <a:rPr lang="en-AU" smtClean="0"/>
              <a:t>‹#›</a:t>
            </a:fld>
            <a:endParaRPr lang="en-AU" dirty="0"/>
          </a:p>
        </p:txBody>
      </p:sp>
    </p:spTree>
    <p:extLst>
      <p:ext uri="{BB962C8B-B14F-4D97-AF65-F5344CB8AC3E}">
        <p14:creationId xmlns:p14="http://schemas.microsoft.com/office/powerpoint/2010/main" val="29445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72315A-C49C-432A-AE11-2845B997B1EA}" type="datetimeFigureOut">
              <a:rPr lang="en-AU" smtClean="0"/>
              <a:t>4/11/2013</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885C4-F8FB-486C-A28B-B1960BF4B6D0}" type="slidenum">
              <a:rPr lang="en-AU" smtClean="0"/>
              <a:t>‹#›</a:t>
            </a:fld>
            <a:endParaRPr lang="en-AU" dirty="0"/>
          </a:p>
        </p:txBody>
      </p:sp>
    </p:spTree>
    <p:extLst>
      <p:ext uri="{BB962C8B-B14F-4D97-AF65-F5344CB8AC3E}">
        <p14:creationId xmlns:p14="http://schemas.microsoft.com/office/powerpoint/2010/main" val="352889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3888432"/>
          </a:xfrm>
        </p:spPr>
        <p:txBody>
          <a:bodyPr>
            <a:normAutofit fontScale="90000"/>
          </a:bodyPr>
          <a:lstStyle/>
          <a:p>
            <a:r>
              <a:rPr lang="en-AU" dirty="0" smtClean="0"/>
              <a:t>Welcome to:</a:t>
            </a:r>
            <a:br>
              <a:rPr lang="en-AU" dirty="0" smtClean="0"/>
            </a:br>
            <a:r>
              <a:rPr lang="en-AU" dirty="0" smtClean="0"/>
              <a:t>“I can’t think of anything</a:t>
            </a:r>
            <a:r>
              <a:rPr lang="en-AU" dirty="0"/>
              <a:t>?!”</a:t>
            </a:r>
            <a:br>
              <a:rPr lang="en-AU" dirty="0"/>
            </a:br>
            <a:r>
              <a:rPr lang="en-AU" dirty="0" smtClean="0"/>
              <a:t/>
            </a:r>
            <a:br>
              <a:rPr lang="en-AU" dirty="0" smtClean="0"/>
            </a:br>
            <a:r>
              <a:rPr lang="en-AU" sz="3300" i="1" dirty="0" smtClean="0"/>
              <a:t>How to assist your students with ideas generation &amp;</a:t>
            </a:r>
            <a:br>
              <a:rPr lang="en-AU" sz="3300" i="1" dirty="0" smtClean="0"/>
            </a:br>
            <a:r>
              <a:rPr lang="en-AU" sz="3300" i="1" dirty="0" smtClean="0"/>
              <a:t> script development for a range of genres; Short Film, Documentary and</a:t>
            </a:r>
            <a:br>
              <a:rPr lang="en-AU" sz="3300" i="1" dirty="0" smtClean="0"/>
            </a:br>
            <a:r>
              <a:rPr lang="en-AU" sz="3300" i="1" dirty="0" smtClean="0"/>
              <a:t>Music Video.</a:t>
            </a:r>
            <a:r>
              <a:rPr lang="en-AU" sz="3600" i="1" dirty="0" smtClean="0"/>
              <a:t/>
            </a:r>
            <a:br>
              <a:rPr lang="en-AU" sz="3600" i="1" dirty="0" smtClean="0"/>
            </a:br>
            <a:endParaRPr lang="en-AU" sz="3600" dirty="0"/>
          </a:p>
        </p:txBody>
      </p:sp>
      <p:sp>
        <p:nvSpPr>
          <p:cNvPr id="3" name="Subtitle 2"/>
          <p:cNvSpPr>
            <a:spLocks noGrp="1"/>
          </p:cNvSpPr>
          <p:nvPr>
            <p:ph type="subTitle" idx="1"/>
          </p:nvPr>
        </p:nvSpPr>
        <p:spPr>
          <a:xfrm>
            <a:off x="1371600" y="4581128"/>
            <a:ext cx="6440760" cy="1512168"/>
          </a:xfrm>
        </p:spPr>
        <p:txBody>
          <a:bodyPr>
            <a:normAutofit fontScale="92500" lnSpcReduction="10000"/>
          </a:bodyPr>
          <a:lstStyle/>
          <a:p>
            <a:r>
              <a:rPr lang="en-AU" dirty="0" smtClean="0">
                <a:solidFill>
                  <a:schemeClr val="tx1"/>
                </a:solidFill>
              </a:rPr>
              <a:t>Presenter:</a:t>
            </a:r>
          </a:p>
          <a:p>
            <a:r>
              <a:rPr lang="en-AU" dirty="0" smtClean="0">
                <a:solidFill>
                  <a:schemeClr val="tx1"/>
                </a:solidFill>
              </a:rPr>
              <a:t>Anne Liedel</a:t>
            </a:r>
          </a:p>
          <a:p>
            <a:r>
              <a:rPr lang="en-AU" dirty="0" smtClean="0">
                <a:solidFill>
                  <a:schemeClr val="tx1"/>
                </a:solidFill>
              </a:rPr>
              <a:t>anne.liedel@central.wa.edu.au </a:t>
            </a:r>
          </a:p>
          <a:p>
            <a:endParaRPr lang="en-AU" dirty="0" smtClean="0"/>
          </a:p>
          <a:p>
            <a:endParaRPr lang="en-AU" dirty="0"/>
          </a:p>
        </p:txBody>
      </p:sp>
    </p:spTree>
    <p:extLst>
      <p:ext uri="{BB962C8B-B14F-4D97-AF65-F5344CB8AC3E}">
        <p14:creationId xmlns:p14="http://schemas.microsoft.com/office/powerpoint/2010/main" val="2858605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418058"/>
          </a:xfrm>
        </p:spPr>
        <p:txBody>
          <a:bodyPr>
            <a:normAutofit fontScale="90000"/>
          </a:bodyPr>
          <a:lstStyle/>
          <a:p>
            <a:r>
              <a:rPr lang="en-AU" sz="2800" dirty="0" smtClean="0"/>
              <a:t>Key elements for writing a good script continued</a:t>
            </a:r>
            <a:endParaRPr lang="en-AU" sz="2800" dirty="0"/>
          </a:p>
        </p:txBody>
      </p:sp>
      <p:sp>
        <p:nvSpPr>
          <p:cNvPr id="3" name="Content Placeholder 2"/>
          <p:cNvSpPr>
            <a:spLocks noGrp="1"/>
          </p:cNvSpPr>
          <p:nvPr>
            <p:ph idx="1"/>
          </p:nvPr>
        </p:nvSpPr>
        <p:spPr>
          <a:xfrm>
            <a:off x="179512" y="620688"/>
            <a:ext cx="8784976" cy="6048672"/>
          </a:xfrm>
        </p:spPr>
        <p:txBody>
          <a:bodyPr>
            <a:normAutofit fontScale="25000" lnSpcReduction="20000"/>
          </a:bodyPr>
          <a:lstStyle/>
          <a:p>
            <a:pPr marL="514800" indent="-514800">
              <a:buNone/>
            </a:pPr>
            <a:r>
              <a:rPr lang="en-AU" sz="9600" dirty="0" smtClean="0"/>
              <a:t>9.  Don’t </a:t>
            </a:r>
            <a:r>
              <a:rPr lang="en-AU" sz="9600" dirty="0"/>
              <a:t>add anything that doesn’t make sense to the premise of the story or the characters. </a:t>
            </a:r>
            <a:r>
              <a:rPr lang="en-AU" sz="9600" b="1" dirty="0"/>
              <a:t>However </a:t>
            </a:r>
            <a:r>
              <a:rPr lang="en-AU" sz="9600" dirty="0"/>
              <a:t>have an element of surprise.</a:t>
            </a:r>
          </a:p>
          <a:p>
            <a:pPr marL="514800" lvl="0" indent="-514800">
              <a:spcAft>
                <a:spcPts val="100"/>
              </a:spcAft>
              <a:buNone/>
            </a:pPr>
            <a:r>
              <a:rPr lang="en-AU" sz="9600" dirty="0" smtClean="0"/>
              <a:t>10. There should be urgency on the part of the hero to achieve his goal. </a:t>
            </a:r>
          </a:p>
          <a:p>
            <a:pPr marL="514800" lvl="0" indent="-514800">
              <a:spcAft>
                <a:spcPts val="100"/>
              </a:spcAft>
              <a:buNone/>
            </a:pPr>
            <a:r>
              <a:rPr lang="en-AU" sz="9600" dirty="0" smtClean="0"/>
              <a:t>11. Use the story to teach the audience something, a view point, a theory on life etc. </a:t>
            </a:r>
          </a:p>
          <a:p>
            <a:pPr marL="514800" lvl="0" indent="-514800">
              <a:spcAft>
                <a:spcPts val="100"/>
              </a:spcAft>
              <a:buNone/>
            </a:pPr>
            <a:r>
              <a:rPr lang="en-AU" sz="9600" dirty="0" smtClean="0"/>
              <a:t>12. Be </a:t>
            </a:r>
            <a:r>
              <a:rPr lang="en-AU" sz="9600" dirty="0"/>
              <a:t>specific in the type of world you create. </a:t>
            </a:r>
            <a:endParaRPr lang="en-AU" sz="9600" dirty="0" smtClean="0"/>
          </a:p>
          <a:p>
            <a:pPr marL="514800" lvl="0" indent="-514800">
              <a:spcAft>
                <a:spcPts val="100"/>
              </a:spcAft>
              <a:buNone/>
            </a:pPr>
            <a:r>
              <a:rPr lang="en-AU" sz="9600" dirty="0" smtClean="0"/>
              <a:t>13. Create </a:t>
            </a:r>
            <a:r>
              <a:rPr lang="en-AU" sz="9600" dirty="0"/>
              <a:t>details in the world you have for the audience. Fill it with details that will show how it impacts on the characters and the way they live. </a:t>
            </a:r>
          </a:p>
          <a:p>
            <a:pPr marL="514800" lvl="0" indent="-514800">
              <a:spcAft>
                <a:spcPts val="100"/>
              </a:spcAft>
              <a:buNone/>
            </a:pPr>
            <a:r>
              <a:rPr lang="en-AU" sz="9600" dirty="0" smtClean="0"/>
              <a:t>14. Make </a:t>
            </a:r>
            <a:r>
              <a:rPr lang="en-AU" sz="9600" dirty="0"/>
              <a:t>sure the ending satisfies the audience in some way; don’t leave ALL the questions unanswered or ALL the conflicts unresolved</a:t>
            </a:r>
            <a:r>
              <a:rPr lang="en-AU" sz="9600" dirty="0" smtClean="0"/>
              <a:t>.</a:t>
            </a:r>
            <a:endParaRPr lang="en-AU" sz="9600" dirty="0"/>
          </a:p>
          <a:p>
            <a:pPr marL="514800" lvl="0" indent="-514800">
              <a:spcAft>
                <a:spcPts val="100"/>
              </a:spcAft>
              <a:buNone/>
            </a:pPr>
            <a:r>
              <a:rPr lang="en-AU" sz="9600" dirty="0" smtClean="0"/>
              <a:t>15. Choose </a:t>
            </a:r>
            <a:r>
              <a:rPr lang="en-AU" sz="9600" dirty="0"/>
              <a:t>the Genre you wish to make. </a:t>
            </a:r>
          </a:p>
          <a:p>
            <a:pPr marL="514800" lvl="0" indent="-514800">
              <a:spcAft>
                <a:spcPts val="100"/>
              </a:spcAft>
              <a:buNone/>
            </a:pPr>
            <a:r>
              <a:rPr lang="en-AU" sz="9600" dirty="0" smtClean="0"/>
              <a:t>16. Use </a:t>
            </a:r>
            <a:r>
              <a:rPr lang="en-AU" sz="9600" dirty="0"/>
              <a:t>the story to express a view point that is more than just the storyline. </a:t>
            </a:r>
          </a:p>
          <a:p>
            <a:pPr marL="0" indent="0">
              <a:buNone/>
            </a:pPr>
            <a:endParaRPr lang="en-AU" sz="4400" dirty="0" smtClean="0"/>
          </a:p>
          <a:p>
            <a:pPr marL="0" indent="0">
              <a:buNone/>
            </a:pPr>
            <a:r>
              <a:rPr lang="en-AU" sz="4400" dirty="0" smtClean="0"/>
              <a:t>Based </a:t>
            </a:r>
            <a:r>
              <a:rPr lang="en-AU" sz="4400" dirty="0"/>
              <a:t>on articles:</a:t>
            </a:r>
          </a:p>
          <a:p>
            <a:pPr marL="0" indent="0">
              <a:buNone/>
            </a:pPr>
            <a:r>
              <a:rPr lang="en-AU" sz="4400" dirty="0"/>
              <a:t>“10 common elements of great screenplays” by Elliot Grove</a:t>
            </a:r>
          </a:p>
          <a:p>
            <a:pPr marL="0" indent="0">
              <a:buNone/>
            </a:pPr>
            <a:r>
              <a:rPr lang="en-AU" sz="4400" dirty="0"/>
              <a:t>“Elements of a good script” by Carson Reeves</a:t>
            </a:r>
          </a:p>
          <a:p>
            <a:r>
              <a:rPr lang="en-AU" dirty="0"/>
              <a:t> </a:t>
            </a:r>
          </a:p>
          <a:p>
            <a:endParaRPr lang="en-AU" dirty="0"/>
          </a:p>
        </p:txBody>
      </p:sp>
    </p:spTree>
    <p:extLst>
      <p:ext uri="{BB962C8B-B14F-4D97-AF65-F5344CB8AC3E}">
        <p14:creationId xmlns:p14="http://schemas.microsoft.com/office/powerpoint/2010/main" val="2006197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6632"/>
            <a:ext cx="8229600" cy="360040"/>
          </a:xfrm>
        </p:spPr>
        <p:txBody>
          <a:bodyPr>
            <a:noAutofit/>
          </a:bodyPr>
          <a:lstStyle/>
          <a:p>
            <a:r>
              <a:rPr lang="en-AU" sz="3600" dirty="0" smtClean="0"/>
              <a:t>Coming up with a good visual image</a:t>
            </a:r>
            <a:endParaRPr lang="en-AU" sz="3600" dirty="0"/>
          </a:p>
        </p:txBody>
      </p:sp>
      <p:sp>
        <p:nvSpPr>
          <p:cNvPr id="3" name="Content Placeholder 2"/>
          <p:cNvSpPr>
            <a:spLocks noGrp="1"/>
          </p:cNvSpPr>
          <p:nvPr>
            <p:ph idx="1"/>
          </p:nvPr>
        </p:nvSpPr>
        <p:spPr>
          <a:xfrm>
            <a:off x="323528" y="908720"/>
            <a:ext cx="8640960" cy="5760640"/>
          </a:xfrm>
        </p:spPr>
        <p:txBody>
          <a:bodyPr>
            <a:noAutofit/>
          </a:bodyPr>
          <a:lstStyle/>
          <a:p>
            <a:r>
              <a:rPr lang="en-AU" sz="2400" dirty="0" smtClean="0"/>
              <a:t>Drama</a:t>
            </a:r>
          </a:p>
          <a:p>
            <a:pPr marL="0" indent="0">
              <a:buNone/>
            </a:pPr>
            <a:r>
              <a:rPr lang="en-AU" sz="2400" dirty="0" smtClean="0"/>
              <a:t>Key components are the same for any genre or format, whether it is a short film, tv series, podcast, or feature film. Keep to the 3 Act structure and keep the idea new and exciting or tell it in a different way.</a:t>
            </a:r>
          </a:p>
          <a:p>
            <a:r>
              <a:rPr lang="en-AU" sz="2400" dirty="0" smtClean="0"/>
              <a:t>Documentary</a:t>
            </a:r>
          </a:p>
          <a:p>
            <a:pPr marL="0" indent="0">
              <a:buNone/>
            </a:pPr>
            <a:r>
              <a:rPr lang="en-AU" sz="2400" dirty="0" smtClean="0"/>
              <a:t>Look at current issues, or target audience relevant topics. Come up with a different way of looking at the subject (new viewpoint). </a:t>
            </a:r>
          </a:p>
          <a:p>
            <a:pPr marL="0" indent="0">
              <a:buNone/>
            </a:pPr>
            <a:r>
              <a:rPr lang="en-AU" sz="2400" dirty="0" smtClean="0"/>
              <a:t>Start by researching the subject and other stories already produced then chose a different angle, may be something more controversial or emotional. </a:t>
            </a:r>
          </a:p>
          <a:p>
            <a:pPr marL="0" indent="0">
              <a:buNone/>
            </a:pPr>
            <a:r>
              <a:rPr lang="en-AU" sz="2400" dirty="0" smtClean="0"/>
              <a:t>Always think about the opposing view point, use this to develop your topic, include this in the documentary but not as much as the point of view you are trying to sell. </a:t>
            </a:r>
          </a:p>
        </p:txBody>
      </p:sp>
    </p:spTree>
    <p:extLst>
      <p:ext uri="{BB962C8B-B14F-4D97-AF65-F5344CB8AC3E}">
        <p14:creationId xmlns:p14="http://schemas.microsoft.com/office/powerpoint/2010/main" val="4117347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Coming up with a good visual image</a:t>
            </a:r>
          </a:p>
        </p:txBody>
      </p:sp>
      <p:sp>
        <p:nvSpPr>
          <p:cNvPr id="3" name="Content Placeholder 2"/>
          <p:cNvSpPr>
            <a:spLocks noGrp="1"/>
          </p:cNvSpPr>
          <p:nvPr>
            <p:ph idx="1"/>
          </p:nvPr>
        </p:nvSpPr>
        <p:spPr/>
        <p:txBody>
          <a:bodyPr>
            <a:normAutofit fontScale="77500" lnSpcReduction="20000"/>
          </a:bodyPr>
          <a:lstStyle/>
          <a:p>
            <a:r>
              <a:rPr lang="en-AU" sz="3100" dirty="0"/>
              <a:t>Music video</a:t>
            </a:r>
          </a:p>
          <a:p>
            <a:pPr marL="0" indent="0">
              <a:buNone/>
            </a:pPr>
            <a:r>
              <a:rPr lang="en-AU" sz="3100" dirty="0"/>
              <a:t>Look at the lyrics, what story does it tell? Is there a dramatic aspect already there. Are there key words that evoke visual </a:t>
            </a:r>
            <a:r>
              <a:rPr lang="en-AU" sz="3100" dirty="0" smtClean="0"/>
              <a:t>images: </a:t>
            </a:r>
            <a:r>
              <a:rPr lang="en-AU" sz="3100" dirty="0"/>
              <a:t>can they be strung together to </a:t>
            </a:r>
            <a:r>
              <a:rPr lang="en-AU" sz="3100" dirty="0" smtClean="0"/>
              <a:t>matching with the </a:t>
            </a:r>
            <a:r>
              <a:rPr lang="en-AU" sz="3100" dirty="0"/>
              <a:t>song?</a:t>
            </a:r>
          </a:p>
          <a:p>
            <a:pPr marL="0" indent="0">
              <a:buNone/>
            </a:pPr>
            <a:r>
              <a:rPr lang="en-AU" sz="3100" dirty="0"/>
              <a:t>Look at the band – what do they stand for, represent, look like? Can this be used to provide </a:t>
            </a:r>
            <a:r>
              <a:rPr lang="en-AU" sz="3100" dirty="0" smtClean="0"/>
              <a:t>visual images </a:t>
            </a:r>
            <a:r>
              <a:rPr lang="en-AU" sz="3100" dirty="0"/>
              <a:t>for the song?</a:t>
            </a:r>
          </a:p>
          <a:p>
            <a:pPr marL="0" indent="0">
              <a:buNone/>
            </a:pPr>
            <a:r>
              <a:rPr lang="en-AU" sz="3100" dirty="0"/>
              <a:t>Close your eyes and listen to the song … what do you think of? See? Even if they are random images can they work as visuals for the song?</a:t>
            </a:r>
          </a:p>
          <a:p>
            <a:pPr marL="0" indent="0">
              <a:buNone/>
            </a:pPr>
            <a:r>
              <a:rPr lang="en-AU" sz="3100" dirty="0"/>
              <a:t>Use the performance of the band as </a:t>
            </a:r>
            <a:r>
              <a:rPr lang="en-AU" sz="3100" dirty="0" smtClean="0"/>
              <a:t>cut-</a:t>
            </a:r>
            <a:r>
              <a:rPr lang="en-AU" sz="3100" dirty="0" err="1" smtClean="0"/>
              <a:t>aways</a:t>
            </a:r>
            <a:r>
              <a:rPr lang="en-AU" sz="3100" dirty="0" smtClean="0"/>
              <a:t> </a:t>
            </a:r>
            <a:r>
              <a:rPr lang="en-AU" sz="3100" dirty="0"/>
              <a:t>or as the main vision with random images as </a:t>
            </a:r>
            <a:r>
              <a:rPr lang="en-AU" sz="3100" dirty="0" smtClean="0"/>
              <a:t>cut-</a:t>
            </a:r>
            <a:r>
              <a:rPr lang="en-AU" sz="3100" smtClean="0"/>
              <a:t>aways.</a:t>
            </a:r>
            <a:endParaRPr lang="en-AU" sz="3100" dirty="0"/>
          </a:p>
          <a:p>
            <a:pPr marL="0" indent="0">
              <a:buNone/>
            </a:pPr>
            <a:r>
              <a:rPr lang="en-AU" sz="3100" dirty="0"/>
              <a:t>Or simply decide on images and cut these images to the beat of the music. </a:t>
            </a:r>
          </a:p>
          <a:p>
            <a:endParaRPr lang="en-AU" dirty="0"/>
          </a:p>
        </p:txBody>
      </p:sp>
    </p:spTree>
    <p:extLst>
      <p:ext uri="{BB962C8B-B14F-4D97-AF65-F5344CB8AC3E}">
        <p14:creationId xmlns:p14="http://schemas.microsoft.com/office/powerpoint/2010/main" val="820862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AU" sz="4000" dirty="0" smtClean="0"/>
              <a:t>Where do you get good ideas?</a:t>
            </a:r>
            <a:endParaRPr lang="en-AU" sz="4000" dirty="0"/>
          </a:p>
        </p:txBody>
      </p:sp>
      <p:sp>
        <p:nvSpPr>
          <p:cNvPr id="3" name="Content Placeholder 2"/>
          <p:cNvSpPr>
            <a:spLocks noGrp="1"/>
          </p:cNvSpPr>
          <p:nvPr>
            <p:ph idx="1"/>
          </p:nvPr>
        </p:nvSpPr>
        <p:spPr>
          <a:xfrm>
            <a:off x="457200" y="836712"/>
            <a:ext cx="8229600" cy="5904656"/>
          </a:xfrm>
        </p:spPr>
        <p:txBody>
          <a:bodyPr>
            <a:noAutofit/>
          </a:bodyPr>
          <a:lstStyle/>
          <a:p>
            <a:r>
              <a:rPr lang="en-AU" sz="2400" dirty="0" smtClean="0"/>
              <a:t>Day dreaming- ask yourself the question:</a:t>
            </a:r>
          </a:p>
          <a:p>
            <a:pPr lvl="1"/>
            <a:r>
              <a:rPr lang="en-AU" sz="2000" dirty="0" smtClean="0"/>
              <a:t>“what if…?”</a:t>
            </a:r>
          </a:p>
          <a:p>
            <a:pPr lvl="1"/>
            <a:r>
              <a:rPr lang="en-AU" sz="2000" dirty="0" smtClean="0"/>
              <a:t>“ If only…”</a:t>
            </a:r>
          </a:p>
          <a:p>
            <a:pPr lvl="1"/>
            <a:r>
              <a:rPr lang="en-AU" sz="2000" dirty="0" smtClean="0"/>
              <a:t>“I wonder…” and “If this goes on…” </a:t>
            </a:r>
          </a:p>
          <a:p>
            <a:pPr lvl="1"/>
            <a:r>
              <a:rPr lang="en-AU" sz="2000" dirty="0" smtClean="0"/>
              <a:t>“wouldn’t it be interesting if …”</a:t>
            </a:r>
          </a:p>
          <a:p>
            <a:r>
              <a:rPr lang="en-AU" sz="2400" dirty="0" smtClean="0"/>
              <a:t>Brain storming, mind mapping</a:t>
            </a:r>
          </a:p>
          <a:p>
            <a:r>
              <a:rPr lang="en-AU" sz="2400" dirty="0" smtClean="0"/>
              <a:t>Newspaper articles, stories, adds and personal column</a:t>
            </a:r>
          </a:p>
          <a:p>
            <a:r>
              <a:rPr lang="en-AU" sz="2400" dirty="0" smtClean="0"/>
              <a:t>Books/ short stories/ poems/ Bible/ Fairy-tales and Myths</a:t>
            </a:r>
          </a:p>
          <a:p>
            <a:r>
              <a:rPr lang="en-AU" sz="2400" dirty="0" smtClean="0"/>
              <a:t>Other movies/ combination of more than one</a:t>
            </a:r>
          </a:p>
          <a:p>
            <a:r>
              <a:rPr lang="en-AU" sz="2400" dirty="0" smtClean="0"/>
              <a:t>Television shows/ current affairs programs/ comedy sketch shows</a:t>
            </a:r>
          </a:p>
          <a:p>
            <a:r>
              <a:rPr lang="en-AU" sz="2400" dirty="0" smtClean="0"/>
              <a:t>Internet- Google search a word, statement, idea, subject / face book/ news articles</a:t>
            </a:r>
          </a:p>
          <a:p>
            <a:r>
              <a:rPr lang="en-AU" sz="2400" dirty="0" smtClean="0"/>
              <a:t>Maybe a name from the telephone book/ yellow pages</a:t>
            </a:r>
          </a:p>
        </p:txBody>
      </p:sp>
    </p:spTree>
    <p:extLst>
      <p:ext uri="{BB962C8B-B14F-4D97-AF65-F5344CB8AC3E}">
        <p14:creationId xmlns:p14="http://schemas.microsoft.com/office/powerpoint/2010/main" val="3286428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508918"/>
          </a:xfrm>
        </p:spPr>
        <p:txBody>
          <a:bodyPr>
            <a:normAutofit fontScale="90000"/>
          </a:bodyPr>
          <a:lstStyle/>
          <a:p>
            <a:pPr algn="l"/>
            <a:r>
              <a:rPr lang="en-AU" sz="3200" dirty="0" smtClean="0"/>
              <a:t>More ideas …</a:t>
            </a:r>
            <a:endParaRPr lang="en-AU" sz="3200" dirty="0"/>
          </a:p>
        </p:txBody>
      </p:sp>
      <p:sp>
        <p:nvSpPr>
          <p:cNvPr id="3" name="Content Placeholder 2"/>
          <p:cNvSpPr>
            <a:spLocks noGrp="1"/>
          </p:cNvSpPr>
          <p:nvPr>
            <p:ph idx="1"/>
          </p:nvPr>
        </p:nvSpPr>
        <p:spPr>
          <a:xfrm>
            <a:off x="467544" y="548680"/>
            <a:ext cx="8229600" cy="5976664"/>
          </a:xfrm>
        </p:spPr>
        <p:txBody>
          <a:bodyPr>
            <a:normAutofit fontScale="92500"/>
          </a:bodyPr>
          <a:lstStyle/>
          <a:p>
            <a:r>
              <a:rPr lang="en-AU" sz="2600" dirty="0"/>
              <a:t>Music, song lyrics</a:t>
            </a:r>
          </a:p>
          <a:p>
            <a:r>
              <a:rPr lang="en-AU" sz="2600" dirty="0"/>
              <a:t>Other people; listen to conversations of strangers, asks friends &amp; family for ideas</a:t>
            </a:r>
          </a:p>
          <a:p>
            <a:r>
              <a:rPr lang="en-AU" sz="2600" dirty="0"/>
              <a:t>Science and technology magazines (new ideas and inventions)</a:t>
            </a:r>
          </a:p>
          <a:p>
            <a:r>
              <a:rPr lang="en-AU" sz="2600" dirty="0"/>
              <a:t>Look at photos/ copy text in cards</a:t>
            </a:r>
          </a:p>
          <a:p>
            <a:r>
              <a:rPr lang="en-AU" sz="2600" dirty="0"/>
              <a:t>Psychology books for ideas and insights into human behaviour</a:t>
            </a:r>
          </a:p>
          <a:p>
            <a:r>
              <a:rPr lang="en-AU" sz="2600" dirty="0"/>
              <a:t>Television commercials</a:t>
            </a:r>
          </a:p>
          <a:p>
            <a:r>
              <a:rPr lang="en-AU" sz="2600" dirty="0"/>
              <a:t>Life events</a:t>
            </a:r>
          </a:p>
          <a:p>
            <a:r>
              <a:rPr lang="en-AU" sz="2600" dirty="0"/>
              <a:t>Use your own hobbies and interests as a subject</a:t>
            </a:r>
          </a:p>
          <a:p>
            <a:r>
              <a:rPr lang="en-AU" sz="2600" dirty="0"/>
              <a:t>Go to the art gallery and use art as inspiration/ or go to the museum use history as inspiration</a:t>
            </a:r>
          </a:p>
          <a:p>
            <a:r>
              <a:rPr lang="en-AU" sz="2600" dirty="0"/>
              <a:t>Connect two unrelated things</a:t>
            </a:r>
          </a:p>
          <a:p>
            <a:r>
              <a:rPr lang="en-AU" sz="2600" dirty="0"/>
              <a:t>Write from a prompt – book “The Pocket Muse: Ideas and Inspirations for writing” by Monica Wood</a:t>
            </a:r>
          </a:p>
          <a:p>
            <a:endParaRPr lang="en-AU" dirty="0"/>
          </a:p>
        </p:txBody>
      </p:sp>
    </p:spTree>
    <p:extLst>
      <p:ext uri="{BB962C8B-B14F-4D97-AF65-F5344CB8AC3E}">
        <p14:creationId xmlns:p14="http://schemas.microsoft.com/office/powerpoint/2010/main" val="1333471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584176"/>
          </a:xfrm>
        </p:spPr>
        <p:txBody>
          <a:bodyPr>
            <a:normAutofit fontScale="90000"/>
          </a:bodyPr>
          <a:lstStyle/>
          <a:p>
            <a:r>
              <a:rPr lang="en-AU" sz="4900" dirty="0"/>
              <a:t>Let’s try some idea generation techniques</a:t>
            </a:r>
            <a:r>
              <a:rPr lang="en-AU" sz="4900" dirty="0" smtClean="0"/>
              <a:t>!</a:t>
            </a:r>
            <a:endParaRPr lang="en-AU" sz="4000" dirty="0"/>
          </a:p>
        </p:txBody>
      </p:sp>
      <p:sp>
        <p:nvSpPr>
          <p:cNvPr id="3" name="Content Placeholder 2"/>
          <p:cNvSpPr>
            <a:spLocks noGrp="1"/>
          </p:cNvSpPr>
          <p:nvPr>
            <p:ph idx="1"/>
          </p:nvPr>
        </p:nvSpPr>
        <p:spPr>
          <a:xfrm>
            <a:off x="467544" y="1916832"/>
            <a:ext cx="8229600" cy="4525963"/>
          </a:xfrm>
        </p:spPr>
        <p:txBody>
          <a:bodyPr>
            <a:normAutofit fontScale="92500" lnSpcReduction="20000"/>
          </a:bodyPr>
          <a:lstStyle/>
          <a:p>
            <a:r>
              <a:rPr lang="en-AU" sz="3600" dirty="0" smtClean="0"/>
              <a:t>Graffiti (group work story generation)</a:t>
            </a:r>
          </a:p>
          <a:p>
            <a:r>
              <a:rPr lang="en-AU" sz="3600" dirty="0" smtClean="0"/>
              <a:t>Two random objects- (lucky dip)</a:t>
            </a:r>
          </a:p>
          <a:p>
            <a:r>
              <a:rPr lang="en-AU" sz="3600" dirty="0" smtClean="0"/>
              <a:t>Google search- (in class: brainstorm words.  Take ‘call-outs’ and write on the board then  select  one/ several and </a:t>
            </a:r>
            <a:r>
              <a:rPr lang="en-AU" sz="3600" dirty="0" smtClean="0"/>
              <a:t>Google </a:t>
            </a:r>
            <a:r>
              <a:rPr lang="en-AU" sz="3600" dirty="0" smtClean="0"/>
              <a:t>search for meanings &amp; stories)</a:t>
            </a:r>
          </a:p>
          <a:p>
            <a:r>
              <a:rPr lang="en-AU" sz="3600" dirty="0" smtClean="0"/>
              <a:t>Look at Art work- (mood, feeling, style)</a:t>
            </a:r>
          </a:p>
          <a:p>
            <a:r>
              <a:rPr lang="en-AU" sz="3600" dirty="0" smtClean="0"/>
              <a:t>Newspaper/ magazines – (look at articles, find something interesting)</a:t>
            </a:r>
          </a:p>
          <a:p>
            <a:pPr marL="0" indent="0">
              <a:buNone/>
            </a:pPr>
            <a:endParaRPr lang="en-AU" dirty="0"/>
          </a:p>
        </p:txBody>
      </p:sp>
    </p:spTree>
    <p:extLst>
      <p:ext uri="{BB962C8B-B14F-4D97-AF65-F5344CB8AC3E}">
        <p14:creationId xmlns:p14="http://schemas.microsoft.com/office/powerpoint/2010/main" val="4277906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7504" y="188640"/>
            <a:ext cx="8856984" cy="6408712"/>
          </a:xfrm>
        </p:spPr>
        <p:txBody>
          <a:bodyPr>
            <a:noAutofit/>
          </a:bodyPr>
          <a:lstStyle/>
          <a:p>
            <a:pPr marL="0" indent="0">
              <a:buNone/>
            </a:pPr>
            <a:r>
              <a:rPr lang="en-AU" sz="1800" b="1" dirty="0" smtClean="0"/>
              <a:t>Story generation via the Graffiti Game:</a:t>
            </a:r>
          </a:p>
          <a:p>
            <a:r>
              <a:rPr lang="en-AU" sz="1600" dirty="0" smtClean="0"/>
              <a:t>Form class into small groups; 5 groups total.</a:t>
            </a:r>
          </a:p>
          <a:p>
            <a:r>
              <a:rPr lang="en-AU" sz="1600" dirty="0" smtClean="0"/>
              <a:t>Hand out to each group a separate piece of paper with a key word written on it:</a:t>
            </a:r>
          </a:p>
          <a:p>
            <a:pPr marL="857250" lvl="3" indent="-514350">
              <a:spcBef>
                <a:spcPts val="0"/>
              </a:spcBef>
              <a:buFont typeface="+mj-lt"/>
              <a:buAutoNum type="arabicPeriod"/>
            </a:pPr>
            <a:r>
              <a:rPr lang="en-AU" sz="1600" dirty="0" smtClean="0"/>
              <a:t>Location</a:t>
            </a:r>
          </a:p>
          <a:p>
            <a:pPr marL="857250" lvl="3" indent="-514350">
              <a:spcBef>
                <a:spcPts val="0"/>
              </a:spcBef>
              <a:buFont typeface="+mj-lt"/>
              <a:buAutoNum type="arabicPeriod"/>
            </a:pPr>
            <a:r>
              <a:rPr lang="en-AU" sz="1600" dirty="0"/>
              <a:t>H</a:t>
            </a:r>
            <a:r>
              <a:rPr lang="en-AU" sz="1600" dirty="0" smtClean="0"/>
              <a:t>ero character</a:t>
            </a:r>
          </a:p>
          <a:p>
            <a:pPr marL="857250" lvl="3" indent="-514350">
              <a:spcBef>
                <a:spcPts val="0"/>
              </a:spcBef>
              <a:buFont typeface="+mj-lt"/>
              <a:buAutoNum type="arabicPeriod"/>
            </a:pPr>
            <a:r>
              <a:rPr lang="en-AU" sz="1600" dirty="0" smtClean="0"/>
              <a:t>Main villain</a:t>
            </a:r>
          </a:p>
          <a:p>
            <a:pPr marL="857250" lvl="3" indent="-514350">
              <a:spcBef>
                <a:spcPts val="0"/>
              </a:spcBef>
              <a:buFont typeface="+mj-lt"/>
              <a:buAutoNum type="arabicPeriod"/>
            </a:pPr>
            <a:r>
              <a:rPr lang="en-AU" sz="1600" dirty="0" smtClean="0"/>
              <a:t>Problem to solve</a:t>
            </a:r>
          </a:p>
          <a:p>
            <a:pPr marL="857250" lvl="3" indent="-514350">
              <a:spcBef>
                <a:spcPts val="0"/>
              </a:spcBef>
              <a:buFont typeface="+mj-lt"/>
              <a:buAutoNum type="arabicPeriod"/>
            </a:pPr>
            <a:r>
              <a:rPr lang="en-AU" sz="1600" dirty="0" smtClean="0"/>
              <a:t>Obstacles to overcome</a:t>
            </a:r>
          </a:p>
          <a:p>
            <a:r>
              <a:rPr lang="en-AU" sz="1600" dirty="0" smtClean="0"/>
              <a:t>Give each group 5 minutes to come up with as many words/ ideas under the heading as they </a:t>
            </a:r>
            <a:r>
              <a:rPr lang="en-AU" sz="1600" dirty="0"/>
              <a:t>can. </a:t>
            </a:r>
            <a:r>
              <a:rPr lang="en-AU" sz="1600" dirty="0" smtClean="0"/>
              <a:t>(No restrictions- </a:t>
            </a:r>
            <a:r>
              <a:rPr lang="en-AU" sz="1600" dirty="0"/>
              <a:t>let their ideas run wild</a:t>
            </a:r>
            <a:r>
              <a:rPr lang="en-AU" sz="1600" dirty="0" smtClean="0"/>
              <a:t>)</a:t>
            </a:r>
          </a:p>
          <a:p>
            <a:r>
              <a:rPr lang="en-AU" sz="1600" dirty="0" smtClean="0"/>
              <a:t>Pass on the paper to the next group and get them to do the same without worrying if it has already been written down. Go through all groups with each paper. </a:t>
            </a:r>
          </a:p>
          <a:p>
            <a:r>
              <a:rPr lang="en-AU" sz="1600" dirty="0" smtClean="0"/>
              <a:t>Collect up the papers. You should end up with about 20-30 words on each page.</a:t>
            </a:r>
          </a:p>
          <a:p>
            <a:r>
              <a:rPr lang="en-AU" sz="1600" dirty="0" smtClean="0"/>
              <a:t>Then ask each group to choose a number from 1-20.</a:t>
            </a:r>
          </a:p>
          <a:p>
            <a:r>
              <a:rPr lang="en-AU" sz="1600" dirty="0" smtClean="0"/>
              <a:t>Whatever number they choose, go through the sheets of paper and count down the words until you reach that number and that then becomes their location, main character etc.  (If you don’t have enough words recount the same words). You can ask them to choose 5 different numbers and then make the first number their choice for locations, next number Hero character etc., whatever you think will work for your group</a:t>
            </a:r>
          </a:p>
          <a:p>
            <a:r>
              <a:rPr lang="en-AU" sz="1600" dirty="0" smtClean="0"/>
              <a:t>Then using this information get them to develop a storyline based on the random aspects they have been given.  </a:t>
            </a:r>
          </a:p>
          <a:p>
            <a:r>
              <a:rPr lang="en-AU" sz="1600" dirty="0" smtClean="0"/>
              <a:t>The students can use this for inspiration, they can also choose what genre to make the story, also what time period etc. This should just give them a great starting point. (You don’t have to make them stick to these choices it is just to get them creating story ideas).</a:t>
            </a:r>
          </a:p>
        </p:txBody>
      </p:sp>
    </p:spTree>
    <p:extLst>
      <p:ext uri="{BB962C8B-B14F-4D97-AF65-F5344CB8AC3E}">
        <p14:creationId xmlns:p14="http://schemas.microsoft.com/office/powerpoint/2010/main" val="2100462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458618"/>
          </a:xfrm>
        </p:spPr>
        <p:txBody>
          <a:bodyPr>
            <a:normAutofit/>
          </a:bodyPr>
          <a:lstStyle/>
          <a:p>
            <a:r>
              <a:rPr lang="en-AU" dirty="0" smtClean="0"/>
              <a:t>Extra Reading: </a:t>
            </a:r>
            <a:br>
              <a:rPr lang="en-AU" dirty="0" smtClean="0"/>
            </a:br>
            <a:r>
              <a:rPr lang="en-AU" dirty="0" smtClean="0"/>
              <a:t>Writing Short Film Scripts</a:t>
            </a:r>
            <a:br>
              <a:rPr lang="en-AU" dirty="0" smtClean="0"/>
            </a:br>
            <a:r>
              <a:rPr lang="en-AU" dirty="0" smtClean="0"/>
              <a:t>A Student Guide to Film Making </a:t>
            </a:r>
            <a:br>
              <a:rPr lang="en-AU" dirty="0" smtClean="0"/>
            </a:br>
            <a:r>
              <a:rPr lang="en-AU" dirty="0" smtClean="0"/>
              <a:t>by Paul </a:t>
            </a:r>
            <a:r>
              <a:rPr lang="en-AU" dirty="0" smtClean="0"/>
              <a:t>Kooperman</a:t>
            </a:r>
            <a:r>
              <a:rPr lang="en-AU" dirty="0" smtClean="0"/>
              <a:t/>
            </a:r>
            <a:br>
              <a:rPr lang="en-AU" dirty="0" smtClean="0"/>
            </a:br>
            <a:r>
              <a:rPr lang="en-AU" sz="3600" dirty="0" smtClean="0"/>
              <a:t> </a:t>
            </a:r>
            <a:endParaRPr lang="en-AU" sz="3600" dirty="0"/>
          </a:p>
        </p:txBody>
      </p:sp>
    </p:spTree>
    <p:extLst>
      <p:ext uri="{BB962C8B-B14F-4D97-AF65-F5344CB8AC3E}">
        <p14:creationId xmlns:p14="http://schemas.microsoft.com/office/powerpoint/2010/main" val="142029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Session breakdown</a:t>
            </a:r>
            <a:endParaRPr lang="en-AU" dirty="0"/>
          </a:p>
        </p:txBody>
      </p:sp>
      <p:sp>
        <p:nvSpPr>
          <p:cNvPr id="3" name="Content Placeholder 2"/>
          <p:cNvSpPr>
            <a:spLocks noGrp="1"/>
          </p:cNvSpPr>
          <p:nvPr>
            <p:ph idx="1"/>
          </p:nvPr>
        </p:nvSpPr>
        <p:spPr/>
        <p:txBody>
          <a:bodyPr>
            <a:normAutofit/>
          </a:bodyPr>
          <a:lstStyle/>
          <a:p>
            <a:r>
              <a:rPr lang="en-AU" dirty="0" smtClean="0"/>
              <a:t>Story structure</a:t>
            </a:r>
          </a:p>
          <a:p>
            <a:pPr lvl="1"/>
            <a:r>
              <a:rPr lang="en-AU" dirty="0" smtClean="0"/>
              <a:t>3 </a:t>
            </a:r>
            <a:r>
              <a:rPr lang="en-AU" dirty="0"/>
              <a:t>A</a:t>
            </a:r>
            <a:r>
              <a:rPr lang="en-AU" dirty="0" smtClean="0"/>
              <a:t>ct structure</a:t>
            </a:r>
          </a:p>
          <a:p>
            <a:pPr lvl="1"/>
            <a:r>
              <a:rPr lang="en-AU" dirty="0" smtClean="0"/>
              <a:t>Main aspects of the story</a:t>
            </a:r>
          </a:p>
          <a:p>
            <a:pPr lvl="1"/>
            <a:r>
              <a:rPr lang="en-AU" dirty="0" smtClean="0"/>
              <a:t>Key elements of a good story</a:t>
            </a:r>
          </a:p>
          <a:p>
            <a:r>
              <a:rPr lang="en-AU" dirty="0" smtClean="0"/>
              <a:t>Where </a:t>
            </a:r>
            <a:r>
              <a:rPr lang="en-AU" dirty="0"/>
              <a:t>to get ideas</a:t>
            </a:r>
          </a:p>
          <a:p>
            <a:r>
              <a:rPr lang="en-AU" dirty="0"/>
              <a:t>Practical </a:t>
            </a:r>
            <a:r>
              <a:rPr lang="en-AU" dirty="0" smtClean="0"/>
              <a:t>exercise</a:t>
            </a:r>
            <a:endParaRPr lang="en-AU" dirty="0"/>
          </a:p>
        </p:txBody>
      </p:sp>
    </p:spTree>
    <p:extLst>
      <p:ext uri="{BB962C8B-B14F-4D97-AF65-F5344CB8AC3E}">
        <p14:creationId xmlns:p14="http://schemas.microsoft.com/office/powerpoint/2010/main" val="4279476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dirty="0" smtClean="0"/>
              <a:t>Story Structure</a:t>
            </a:r>
            <a:endParaRPr lang="en-AU" dirty="0"/>
          </a:p>
        </p:txBody>
      </p:sp>
      <p:sp>
        <p:nvSpPr>
          <p:cNvPr id="3" name="Content Placeholder 2"/>
          <p:cNvSpPr>
            <a:spLocks noGrp="1"/>
          </p:cNvSpPr>
          <p:nvPr>
            <p:ph idx="1"/>
          </p:nvPr>
        </p:nvSpPr>
        <p:spPr>
          <a:xfrm>
            <a:off x="457200" y="1052736"/>
            <a:ext cx="8229600" cy="5073427"/>
          </a:xfrm>
        </p:spPr>
        <p:txBody>
          <a:bodyPr>
            <a:normAutofit fontScale="70000" lnSpcReduction="20000"/>
          </a:bodyPr>
          <a:lstStyle/>
          <a:p>
            <a:endParaRPr lang="en-AU" dirty="0" smtClean="0"/>
          </a:p>
          <a:p>
            <a:r>
              <a:rPr lang="en-AU" dirty="0" smtClean="0"/>
              <a:t>Come </a:t>
            </a:r>
            <a:r>
              <a:rPr lang="en-AU" dirty="0"/>
              <a:t>up with a logline for </a:t>
            </a:r>
            <a:r>
              <a:rPr lang="en-AU" dirty="0" smtClean="0"/>
              <a:t>the story </a:t>
            </a:r>
            <a:r>
              <a:rPr lang="en-AU" dirty="0"/>
              <a:t>idea - one or two sentences that describe the story. e</a:t>
            </a:r>
            <a:r>
              <a:rPr lang="en-AU" dirty="0" smtClean="0"/>
              <a:t>.g. A washed out detective has one last case to solve, finding his daughters killer.</a:t>
            </a:r>
          </a:p>
          <a:p>
            <a:pPr marL="0" indent="0">
              <a:buNone/>
            </a:pPr>
            <a:endParaRPr lang="en-AU" dirty="0"/>
          </a:p>
          <a:p>
            <a:r>
              <a:rPr lang="en-AU" dirty="0" smtClean="0"/>
              <a:t>Work within the 3 Act Structure</a:t>
            </a:r>
          </a:p>
          <a:p>
            <a:pPr marL="0" indent="0">
              <a:buNone/>
            </a:pPr>
            <a:r>
              <a:rPr lang="en-AU" dirty="0"/>
              <a:t>B</a:t>
            </a:r>
            <a:r>
              <a:rPr lang="en-AU" dirty="0" smtClean="0"/>
              <a:t>eginning</a:t>
            </a:r>
            <a:r>
              <a:rPr lang="en-AU" dirty="0"/>
              <a:t>, middle and end. </a:t>
            </a:r>
            <a:endParaRPr lang="en-AU" dirty="0" smtClean="0"/>
          </a:p>
          <a:p>
            <a:pPr marL="0" indent="0">
              <a:buNone/>
            </a:pPr>
            <a:r>
              <a:rPr lang="en-AU" dirty="0" smtClean="0"/>
              <a:t>Story starts with an </a:t>
            </a:r>
            <a:r>
              <a:rPr lang="en-AU" dirty="0"/>
              <a:t>inciting incident, which </a:t>
            </a:r>
            <a:r>
              <a:rPr lang="en-AU" dirty="0" smtClean="0"/>
              <a:t>makes the hero act, it kicks </a:t>
            </a:r>
            <a:r>
              <a:rPr lang="en-AU" dirty="0"/>
              <a:t>the story into </a:t>
            </a:r>
            <a:r>
              <a:rPr lang="en-AU" dirty="0" smtClean="0"/>
              <a:t>gear. At the end of Act One and Act Two there are two main turning points, major obstacles for the hero to overcome, these add excitement and tension to the story.  They propel </a:t>
            </a:r>
            <a:r>
              <a:rPr lang="en-AU" dirty="0"/>
              <a:t>the story either in a slightly surprising direction or towards the climax in Act Three. </a:t>
            </a:r>
            <a:endParaRPr lang="en-AU" dirty="0" smtClean="0"/>
          </a:p>
          <a:p>
            <a:pPr marL="0" indent="0">
              <a:buNone/>
            </a:pPr>
            <a:endParaRPr lang="en-AU" dirty="0"/>
          </a:p>
          <a:p>
            <a:pPr marL="0" indent="0">
              <a:buNone/>
            </a:pPr>
            <a:r>
              <a:rPr lang="en-AU" dirty="0"/>
              <a:t> </a:t>
            </a:r>
            <a:r>
              <a:rPr lang="en-AU" dirty="0" smtClean="0"/>
              <a:t>     Set-up	</a:t>
            </a:r>
            <a:r>
              <a:rPr lang="en-AU" dirty="0"/>
              <a:t>	 </a:t>
            </a:r>
            <a:r>
              <a:rPr lang="en-AU" dirty="0" smtClean="0"/>
              <a:t>        main action		    resolution</a:t>
            </a:r>
          </a:p>
          <a:p>
            <a:pPr marL="0" indent="0">
              <a:buNone/>
            </a:pPr>
            <a:r>
              <a:rPr lang="en-AU" dirty="0" smtClean="0"/>
              <a:t>     --------------------I--------------/----------------/---------------I------------------</a:t>
            </a:r>
          </a:p>
          <a:p>
            <a:pPr marL="0" indent="0">
              <a:buNone/>
            </a:pPr>
            <a:r>
              <a:rPr lang="en-AU" sz="2300" dirty="0" smtClean="0"/>
              <a:t>            inciting incident 	obstacles to overcome	final turning point</a:t>
            </a:r>
          </a:p>
          <a:p>
            <a:pPr marL="0" indent="0">
              <a:buNone/>
            </a:pPr>
            <a:endParaRPr lang="en-AU" sz="2300" dirty="0"/>
          </a:p>
          <a:p>
            <a:pPr marL="0" indent="0">
              <a:buNone/>
            </a:pPr>
            <a:endParaRPr lang="en-AU" sz="2300" dirty="0" smtClean="0"/>
          </a:p>
          <a:p>
            <a:pPr marL="0" indent="0">
              <a:buNone/>
            </a:pPr>
            <a:endParaRPr lang="en-AU" dirty="0" smtClean="0"/>
          </a:p>
        </p:txBody>
      </p:sp>
    </p:spTree>
    <p:extLst>
      <p:ext uri="{BB962C8B-B14F-4D97-AF65-F5344CB8AC3E}">
        <p14:creationId xmlns:p14="http://schemas.microsoft.com/office/powerpoint/2010/main" val="4160669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784976" cy="6154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27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60648"/>
            <a:ext cx="8229600" cy="6336704"/>
          </a:xfrm>
        </p:spPr>
        <p:txBody>
          <a:bodyPr>
            <a:noAutofit/>
          </a:bodyPr>
          <a:lstStyle/>
          <a:p>
            <a:pPr marL="0" indent="0">
              <a:buNone/>
            </a:pPr>
            <a:r>
              <a:rPr lang="en-AU" sz="2800" dirty="0" smtClean="0"/>
              <a:t>Start the story journey by deciding on theses main aspects:</a:t>
            </a:r>
            <a:endParaRPr lang="en-AU" sz="2800" dirty="0"/>
          </a:p>
          <a:p>
            <a:pPr lvl="0"/>
            <a:r>
              <a:rPr lang="en-AU" sz="2800" dirty="0"/>
              <a:t>What </a:t>
            </a:r>
            <a:r>
              <a:rPr lang="en-AU" sz="2800" dirty="0" smtClean="0"/>
              <a:t>type of script/ style/ genre, do you want to create? </a:t>
            </a:r>
          </a:p>
          <a:p>
            <a:pPr lvl="0"/>
            <a:r>
              <a:rPr lang="en-AU" sz="2800" dirty="0" smtClean="0"/>
              <a:t>Who </a:t>
            </a:r>
            <a:r>
              <a:rPr lang="en-AU" sz="2800" dirty="0"/>
              <a:t>will </a:t>
            </a:r>
            <a:r>
              <a:rPr lang="en-AU" sz="2800" dirty="0" smtClean="0"/>
              <a:t>the story be about (who will be your hero or heroine)? </a:t>
            </a:r>
            <a:endParaRPr lang="en-AU" sz="2800" dirty="0"/>
          </a:p>
          <a:p>
            <a:r>
              <a:rPr lang="en-AU" sz="2800" dirty="0" smtClean="0"/>
              <a:t>What </a:t>
            </a:r>
            <a:r>
              <a:rPr lang="en-AU" sz="2800" dirty="0"/>
              <a:t>is your </a:t>
            </a:r>
            <a:r>
              <a:rPr lang="en-AU" sz="2800" dirty="0" smtClean="0"/>
              <a:t>conflict/ problem/ motivating factor? </a:t>
            </a:r>
          </a:p>
          <a:p>
            <a:pPr lvl="0"/>
            <a:r>
              <a:rPr lang="en-AU" sz="2800" dirty="0"/>
              <a:t>What's your inciting incident/ action point? </a:t>
            </a:r>
          </a:p>
          <a:p>
            <a:pPr lvl="0"/>
            <a:r>
              <a:rPr lang="en-AU" sz="2800" dirty="0"/>
              <a:t>What upsets the journey on the path to resolution? </a:t>
            </a:r>
          </a:p>
          <a:p>
            <a:pPr lvl="0"/>
            <a:r>
              <a:rPr lang="en-AU" sz="2800" dirty="0"/>
              <a:t>What is final story climax? </a:t>
            </a:r>
            <a:endParaRPr lang="en-AU" sz="2800" dirty="0" smtClean="0"/>
          </a:p>
          <a:p>
            <a:pPr marL="0" indent="0">
              <a:buNone/>
            </a:pPr>
            <a:endParaRPr lang="en-AU" sz="1800" dirty="0" smtClean="0"/>
          </a:p>
          <a:p>
            <a:pPr marL="0" indent="0">
              <a:buNone/>
            </a:pPr>
            <a:r>
              <a:rPr lang="en-AU" sz="1800" dirty="0" smtClean="0"/>
              <a:t>Taken </a:t>
            </a:r>
            <a:r>
              <a:rPr lang="en-AU" sz="1800" dirty="0"/>
              <a:t>from the website: Creative Writing Now</a:t>
            </a:r>
          </a:p>
          <a:p>
            <a:pPr marL="0" indent="0">
              <a:buNone/>
            </a:pPr>
            <a:r>
              <a:rPr lang="en-AU" sz="1800" dirty="0"/>
              <a:t>Based on an article: “How to Write a Movie Script- Screenwriting Tips 1” by William Victor</a:t>
            </a:r>
          </a:p>
          <a:p>
            <a:pPr lvl="0"/>
            <a:endParaRPr lang="en-AU" sz="1800" dirty="0"/>
          </a:p>
          <a:p>
            <a:endParaRPr lang="en-AU" sz="1800" dirty="0"/>
          </a:p>
          <a:p>
            <a:endParaRPr lang="en-AU" sz="2000" dirty="0"/>
          </a:p>
        </p:txBody>
      </p:sp>
    </p:spTree>
    <p:extLst>
      <p:ext uri="{BB962C8B-B14F-4D97-AF65-F5344CB8AC3E}">
        <p14:creationId xmlns:p14="http://schemas.microsoft.com/office/powerpoint/2010/main" val="284848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AU" sz="2800" dirty="0" smtClean="0"/>
              <a:t>Worksheet: </a:t>
            </a:r>
            <a:r>
              <a:rPr lang="en-AU" sz="2800" u="sng" dirty="0" smtClean="0"/>
              <a:t>Questions to ask yourself about your story</a:t>
            </a:r>
            <a:endParaRPr lang="en-AU" sz="2800" u="sng" dirty="0"/>
          </a:p>
        </p:txBody>
      </p:sp>
      <p:sp>
        <p:nvSpPr>
          <p:cNvPr id="3" name="Content Placeholder 2"/>
          <p:cNvSpPr>
            <a:spLocks noGrp="1"/>
          </p:cNvSpPr>
          <p:nvPr>
            <p:ph idx="1"/>
          </p:nvPr>
        </p:nvSpPr>
        <p:spPr>
          <a:xfrm>
            <a:off x="457200" y="908720"/>
            <a:ext cx="8229600" cy="5688632"/>
          </a:xfrm>
        </p:spPr>
        <p:txBody>
          <a:bodyPr>
            <a:normAutofit fontScale="77500" lnSpcReduction="20000"/>
          </a:bodyPr>
          <a:lstStyle/>
          <a:p>
            <a:r>
              <a:rPr lang="en-AU" sz="3400" dirty="0" smtClean="0"/>
              <a:t>What is the story about?</a:t>
            </a:r>
          </a:p>
          <a:p>
            <a:r>
              <a:rPr lang="en-AU" sz="3400" dirty="0" smtClean="0"/>
              <a:t>What genre or type of story is it?</a:t>
            </a:r>
          </a:p>
          <a:p>
            <a:r>
              <a:rPr lang="en-AU" sz="3400" dirty="0" smtClean="0"/>
              <a:t>Why would audiences want to see the story?</a:t>
            </a:r>
          </a:p>
          <a:p>
            <a:r>
              <a:rPr lang="en-AU" sz="3400" dirty="0" smtClean="0"/>
              <a:t>What is it about the story that will attract an audience?</a:t>
            </a:r>
          </a:p>
          <a:p>
            <a:r>
              <a:rPr lang="en-AU" sz="3400" dirty="0" smtClean="0"/>
              <a:t>Who are the characters?</a:t>
            </a:r>
          </a:p>
          <a:p>
            <a:r>
              <a:rPr lang="en-AU" sz="3400" dirty="0" smtClean="0"/>
              <a:t>What does the main character want to achieve?</a:t>
            </a:r>
          </a:p>
          <a:p>
            <a:r>
              <a:rPr lang="en-AU" sz="3400" dirty="0" smtClean="0"/>
              <a:t>What does the main character do to achieve his goal? (the choices they make)</a:t>
            </a:r>
          </a:p>
          <a:p>
            <a:r>
              <a:rPr lang="en-AU" sz="3400" dirty="0" smtClean="0"/>
              <a:t>What are their obstacles?</a:t>
            </a:r>
          </a:p>
          <a:p>
            <a:r>
              <a:rPr lang="en-AU" sz="3400" dirty="0" smtClean="0"/>
              <a:t>What or who is standing in their way and why?</a:t>
            </a:r>
          </a:p>
          <a:p>
            <a:r>
              <a:rPr lang="en-AU" sz="3400" dirty="0" smtClean="0"/>
              <a:t>Will they achieve what they want? Will the ending be triumphant or not?</a:t>
            </a:r>
          </a:p>
          <a:p>
            <a:r>
              <a:rPr lang="en-AU" sz="3400" dirty="0" smtClean="0"/>
              <a:t>What do the characters learn by the end of the story?</a:t>
            </a:r>
          </a:p>
          <a:p>
            <a:pPr marL="0" indent="0">
              <a:buNone/>
            </a:pPr>
            <a:endParaRPr lang="en-AU" sz="1800" b="1" dirty="0" smtClean="0">
              <a:solidFill>
                <a:srgbClr val="141414"/>
              </a:solidFill>
              <a:latin typeface="Arial"/>
              <a:ea typeface="Times New Roman"/>
            </a:endParaRPr>
          </a:p>
          <a:p>
            <a:pPr marL="0" indent="0">
              <a:buNone/>
            </a:pPr>
            <a:endParaRPr lang="en-AU" sz="1800" b="1" dirty="0" smtClean="0">
              <a:solidFill>
                <a:srgbClr val="141414"/>
              </a:solidFill>
              <a:latin typeface="Arial"/>
              <a:ea typeface="Times New Roman"/>
            </a:endParaRPr>
          </a:p>
          <a:p>
            <a:pPr marL="0" indent="0">
              <a:buNone/>
            </a:pPr>
            <a:r>
              <a:rPr lang="en-AU" sz="1800" b="1" dirty="0" smtClean="0">
                <a:solidFill>
                  <a:srgbClr val="141414"/>
                </a:solidFill>
                <a:latin typeface="Arial"/>
                <a:ea typeface="Times New Roman"/>
              </a:rPr>
              <a:t>From on an article by Rona </a:t>
            </a:r>
            <a:r>
              <a:rPr lang="en-AU" sz="1800" b="1" dirty="0">
                <a:solidFill>
                  <a:srgbClr val="141414"/>
                </a:solidFill>
                <a:latin typeface="Arial"/>
                <a:ea typeface="Times New Roman"/>
              </a:rPr>
              <a:t>Edwards &amp; Monika Skerbelis</a:t>
            </a:r>
            <a:endParaRPr lang="en-AU" sz="1800" dirty="0" smtClean="0"/>
          </a:p>
          <a:p>
            <a:endParaRPr lang="en-AU" dirty="0" smtClean="0"/>
          </a:p>
          <a:p>
            <a:endParaRPr lang="en-AU" dirty="0"/>
          </a:p>
        </p:txBody>
      </p:sp>
    </p:spTree>
    <p:extLst>
      <p:ext uri="{BB962C8B-B14F-4D97-AF65-F5344CB8AC3E}">
        <p14:creationId xmlns:p14="http://schemas.microsoft.com/office/powerpoint/2010/main" val="3628238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Autofit/>
          </a:bodyPr>
          <a:lstStyle/>
          <a:p>
            <a:r>
              <a:rPr lang="en-AU" sz="3200" dirty="0" smtClean="0"/>
              <a:t>Story plan templates from: www.thisreadingmama.com</a:t>
            </a:r>
            <a:endParaRPr lang="en-AU" sz="3200"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052512"/>
            <a:ext cx="8352928" cy="5616847"/>
          </a:xfrm>
        </p:spPr>
      </p:pic>
    </p:spTree>
    <p:extLst>
      <p:ext uri="{BB962C8B-B14F-4D97-AF65-F5344CB8AC3E}">
        <p14:creationId xmlns:p14="http://schemas.microsoft.com/office/powerpoint/2010/main" val="97184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fontScale="90000"/>
          </a:bodyPr>
          <a:lstStyle/>
          <a:p>
            <a:r>
              <a:rPr lang="en-AU" sz="3200" dirty="0"/>
              <a:t>Story plan templates from: www.thisreadingmama.com</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124744"/>
            <a:ext cx="8568951" cy="5544616"/>
          </a:xfrm>
        </p:spPr>
      </p:pic>
    </p:spTree>
    <p:extLst>
      <p:ext uri="{BB962C8B-B14F-4D97-AF65-F5344CB8AC3E}">
        <p14:creationId xmlns:p14="http://schemas.microsoft.com/office/powerpoint/2010/main" val="316830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16632"/>
            <a:ext cx="8229600" cy="360040"/>
          </a:xfrm>
        </p:spPr>
        <p:txBody>
          <a:bodyPr>
            <a:noAutofit/>
          </a:bodyPr>
          <a:lstStyle/>
          <a:p>
            <a:r>
              <a:rPr lang="en-AU" sz="3200" dirty="0" smtClean="0"/>
              <a:t>Key elements for writing a good script</a:t>
            </a:r>
            <a:endParaRPr lang="en-AU" sz="3200" dirty="0"/>
          </a:p>
        </p:txBody>
      </p:sp>
      <p:sp>
        <p:nvSpPr>
          <p:cNvPr id="6" name="Content Placeholder 5"/>
          <p:cNvSpPr>
            <a:spLocks noGrp="1"/>
          </p:cNvSpPr>
          <p:nvPr>
            <p:ph idx="1"/>
          </p:nvPr>
        </p:nvSpPr>
        <p:spPr>
          <a:xfrm>
            <a:off x="107504" y="548680"/>
            <a:ext cx="8856984" cy="6048672"/>
          </a:xfrm>
        </p:spPr>
        <p:txBody>
          <a:bodyPr>
            <a:noAutofit/>
          </a:bodyPr>
          <a:lstStyle/>
          <a:p>
            <a:pPr marL="514350" lvl="0" indent="-514350">
              <a:spcAft>
                <a:spcPts val="100"/>
              </a:spcAft>
              <a:buFont typeface="+mj-lt"/>
              <a:buAutoNum type="arabicPeriod"/>
            </a:pPr>
            <a:r>
              <a:rPr lang="en-AU" sz="2400" dirty="0" smtClean="0"/>
              <a:t>Have a single motive or theme. </a:t>
            </a:r>
          </a:p>
          <a:p>
            <a:pPr marL="514350" lvl="0" indent="-514350">
              <a:spcAft>
                <a:spcPts val="100"/>
              </a:spcAft>
              <a:buFont typeface="+mj-lt"/>
              <a:buAutoNum type="arabicPeriod"/>
            </a:pPr>
            <a:r>
              <a:rPr lang="en-AU" sz="2400" dirty="0" smtClean="0"/>
              <a:t>Have one main obstacle or problem that the hero has to solve (external force) but also have a personal obstacle (internal journey) for the hero to travel through. </a:t>
            </a:r>
          </a:p>
          <a:p>
            <a:pPr marL="514350" lvl="0" indent="-514350">
              <a:spcAft>
                <a:spcPts val="100"/>
              </a:spcAft>
              <a:buFont typeface="+mj-lt"/>
              <a:buAutoNum type="arabicPeriod"/>
            </a:pPr>
            <a:r>
              <a:rPr lang="en-AU" sz="2400" dirty="0" smtClean="0"/>
              <a:t>You can get the audience to believe anything so long as you do it in stages. </a:t>
            </a:r>
          </a:p>
          <a:p>
            <a:pPr marL="514350" lvl="0" indent="-514350">
              <a:spcAft>
                <a:spcPts val="100"/>
              </a:spcAft>
              <a:buFont typeface="+mj-lt"/>
              <a:buAutoNum type="arabicPeriod"/>
            </a:pPr>
            <a:r>
              <a:rPr lang="en-AU" sz="2400" dirty="0" smtClean="0"/>
              <a:t>The audience needs to be able to ‘root for’ the main character. </a:t>
            </a:r>
          </a:p>
          <a:p>
            <a:pPr marL="514350" lvl="0" indent="-514350">
              <a:spcAft>
                <a:spcPts val="100"/>
              </a:spcAft>
              <a:buFont typeface="+mj-lt"/>
              <a:buAutoNum type="arabicPeriod"/>
            </a:pPr>
            <a:r>
              <a:rPr lang="en-AU" sz="2400" dirty="0" smtClean="0"/>
              <a:t>Set up the theme of the story early. </a:t>
            </a:r>
          </a:p>
          <a:p>
            <a:pPr marL="514350" lvl="0" indent="-514350">
              <a:spcAft>
                <a:spcPts val="100"/>
              </a:spcAft>
              <a:buFont typeface="+mj-lt"/>
              <a:buAutoNum type="arabicPeriod"/>
            </a:pPr>
            <a:r>
              <a:rPr lang="en-AU" sz="2400" dirty="0" smtClean="0"/>
              <a:t>In the unfolding of the storyline, follow a structure. </a:t>
            </a:r>
          </a:p>
          <a:p>
            <a:pPr marL="514350" lvl="0" indent="-514350">
              <a:spcAft>
                <a:spcPts val="100"/>
              </a:spcAft>
              <a:buFont typeface="+mj-lt"/>
              <a:buAutoNum type="arabicPeriod"/>
            </a:pPr>
            <a:r>
              <a:rPr lang="en-AU" sz="2400" dirty="0" smtClean="0"/>
              <a:t>Stick to a plan and follow it. Don’t jump around too much in the time lines. </a:t>
            </a:r>
          </a:p>
          <a:p>
            <a:pPr marL="514350" lvl="0" indent="-514350">
              <a:spcAft>
                <a:spcPts val="100"/>
              </a:spcAft>
              <a:buFont typeface="+mj-lt"/>
              <a:buAutoNum type="arabicPeriod"/>
            </a:pPr>
            <a:r>
              <a:rPr lang="en-AU" sz="2400" dirty="0" smtClean="0"/>
              <a:t>Don’t confuse the audience by changing themes, main characters or giving the hero a characteristic that goes against what you have set up. </a:t>
            </a:r>
          </a:p>
        </p:txBody>
      </p:sp>
    </p:spTree>
    <p:extLst>
      <p:ext uri="{BB962C8B-B14F-4D97-AF65-F5344CB8AC3E}">
        <p14:creationId xmlns:p14="http://schemas.microsoft.com/office/powerpoint/2010/main" val="1225164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1607</Words>
  <Application>Microsoft Office PowerPoint</Application>
  <PresentationFormat>On-screen Show (4:3)</PresentationFormat>
  <Paragraphs>135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Welcome to: “I can’t think of anything?!”  How to assist your students with ideas generation &amp;  script development for a range of genres; Short Film, Documentary and Music Video. </vt:lpstr>
      <vt:lpstr>Session breakdown</vt:lpstr>
      <vt:lpstr>Story Structure</vt:lpstr>
      <vt:lpstr>PowerPoint Presentation</vt:lpstr>
      <vt:lpstr>PowerPoint Presentation</vt:lpstr>
      <vt:lpstr>Worksheet: Questions to ask yourself about your story</vt:lpstr>
      <vt:lpstr>Story plan templates from: www.thisreadingmama.com</vt:lpstr>
      <vt:lpstr>Story plan templates from: www.thisreadingmama.com</vt:lpstr>
      <vt:lpstr>Key elements for writing a good script</vt:lpstr>
      <vt:lpstr>Key elements for writing a good script continued</vt:lpstr>
      <vt:lpstr>Coming up with a good visual image</vt:lpstr>
      <vt:lpstr>Coming up with a good visual image</vt:lpstr>
      <vt:lpstr>Where do you get good ideas?</vt:lpstr>
      <vt:lpstr>More ideas …</vt:lpstr>
      <vt:lpstr>Let’s try some idea generation techniques!</vt:lpstr>
      <vt:lpstr>PowerPoint Presentation</vt:lpstr>
      <vt:lpstr>Extra Reading:  Writing Short Film Scripts A Student Guide to Film Making  by Paul Kooperman  </vt:lpstr>
    </vt:vector>
  </TitlesOfParts>
  <Company>Central TAFE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“I can’t think of anything?!”  How to assist your students with ideas generation and script development for a range of genres – Short Film, Documentary and Music Video.</dc:title>
  <dc:creator>Anne Liedel</dc:creator>
  <cp:lastModifiedBy>Anne Liedel</cp:lastModifiedBy>
  <cp:revision>52</cp:revision>
  <dcterms:created xsi:type="dcterms:W3CDTF">2013-09-12T00:58:27Z</dcterms:created>
  <dcterms:modified xsi:type="dcterms:W3CDTF">2013-11-04T02:16:12Z</dcterms:modified>
</cp:coreProperties>
</file>