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2" d="100"/>
          <a:sy n="82" d="100"/>
        </p:scale>
        <p:origin x="-1440"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3F561A84-3A76-0E44-B11A-DDD01166DD82}" type="datetimeFigureOut">
              <a:rPr lang="en-US" smtClean="0"/>
              <a:pPr/>
              <a:t>06/11/2012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85B9E5-BC29-0E48-A5AC-577F2A53FD5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F561A84-3A76-0E44-B11A-DDD01166DD82}" type="datetimeFigureOut">
              <a:rPr lang="en-US" smtClean="0"/>
              <a:pPr/>
              <a:t>06/11/2012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85B9E5-BC29-0E48-A5AC-577F2A53FD5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F561A84-3A76-0E44-B11A-DDD01166DD82}" type="datetimeFigureOut">
              <a:rPr lang="en-US" smtClean="0"/>
              <a:pPr/>
              <a:t>06/11/2012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85B9E5-BC29-0E48-A5AC-577F2A53FD5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F561A84-3A76-0E44-B11A-DDD01166DD82}" type="datetimeFigureOut">
              <a:rPr lang="en-US" smtClean="0"/>
              <a:pPr/>
              <a:t>06/11/2012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85B9E5-BC29-0E48-A5AC-577F2A53FD5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3F561A84-3A76-0E44-B11A-DDD01166DD82}" type="datetimeFigureOut">
              <a:rPr lang="en-US" smtClean="0"/>
              <a:pPr/>
              <a:t>06/11/2012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85B9E5-BC29-0E48-A5AC-577F2A53FD5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3F561A84-3A76-0E44-B11A-DDD01166DD82}" type="datetimeFigureOut">
              <a:rPr lang="en-US" smtClean="0"/>
              <a:pPr/>
              <a:t>06/11/2012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85B9E5-BC29-0E48-A5AC-577F2A53FD5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3F561A84-3A76-0E44-B11A-DDD01166DD82}" type="datetimeFigureOut">
              <a:rPr lang="en-US" smtClean="0"/>
              <a:pPr/>
              <a:t>06/11/2012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85B9E5-BC29-0E48-A5AC-577F2A53FD5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3F561A84-3A76-0E44-B11A-DDD01166DD82}" type="datetimeFigureOut">
              <a:rPr lang="en-US" smtClean="0"/>
              <a:pPr/>
              <a:t>06/11/2012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85B9E5-BC29-0E48-A5AC-577F2A53FD5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561A84-3A76-0E44-B11A-DDD01166DD82}" type="datetimeFigureOut">
              <a:rPr lang="en-US" smtClean="0"/>
              <a:pPr/>
              <a:t>06/11/2012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85B9E5-BC29-0E48-A5AC-577F2A53FD5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F561A84-3A76-0E44-B11A-DDD01166DD82}" type="datetimeFigureOut">
              <a:rPr lang="en-US" smtClean="0"/>
              <a:pPr/>
              <a:t>06/11/2012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85B9E5-BC29-0E48-A5AC-577F2A53FD5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F561A84-3A76-0E44-B11A-DDD01166DD82}" type="datetimeFigureOut">
              <a:rPr lang="en-US" smtClean="0"/>
              <a:pPr/>
              <a:t>06/11/2012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85B9E5-BC29-0E48-A5AC-577F2A53FD5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561A84-3A76-0E44-B11A-DDD01166DD82}" type="datetimeFigureOut">
              <a:rPr lang="en-US" smtClean="0"/>
              <a:pPr/>
              <a:t>06/11/2012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85B9E5-BC29-0E48-A5AC-577F2A53FD5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newjewishmedia.com/2012/10/spielberg-directors-life-reflected-film/" TargetMode="External"/><Relationship Id="rId3"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ww.youtube.com/watch?v=dxCaOzmV0LE" TargetMode="External"/><Relationship Id="rId3"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youtube.com/watch?v=i89oN8v7RdY" TargetMode="Externa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ww.youtube.com/watch?v=Cmuso3WDQb4" TargetMode="Externa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youtube.com/watch?v=iB5wLOryPg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youtube.com/watch?v=eHQ2Q-_bl8k"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0669"/>
            <a:ext cx="7772400" cy="1235270"/>
          </a:xfrm>
        </p:spPr>
        <p:txBody>
          <a:bodyPr>
            <a:normAutofit/>
          </a:bodyPr>
          <a:lstStyle/>
          <a:p>
            <a:r>
              <a:rPr lang="en-US" sz="3600" dirty="0" smtClean="0">
                <a:effectLst>
                  <a:reflection blurRad="6350" stA="55000" endA="300" endPos="45500" dir="5400000" sy="-100000" algn="bl" rotWithShape="0"/>
                </a:effectLst>
              </a:rPr>
              <a:t>Auteur Theory</a:t>
            </a:r>
            <a:endParaRPr lang="en-US" sz="3600" dirty="0">
              <a:effectLst>
                <a:reflection blurRad="6350" stA="55000" endA="300" endPos="45500" dir="5400000" sy="-100000" algn="bl" rotWithShape="0"/>
              </a:effectLst>
            </a:endParaRPr>
          </a:p>
        </p:txBody>
      </p:sp>
      <p:sp>
        <p:nvSpPr>
          <p:cNvPr id="4" name="TextBox 3"/>
          <p:cNvSpPr txBox="1"/>
          <p:nvPr/>
        </p:nvSpPr>
        <p:spPr>
          <a:xfrm>
            <a:off x="685800" y="2032398"/>
            <a:ext cx="4671385" cy="3970318"/>
          </a:xfrm>
          <a:prstGeom prst="rect">
            <a:avLst/>
          </a:prstGeom>
          <a:noFill/>
        </p:spPr>
        <p:txBody>
          <a:bodyPr wrap="square" rtlCol="0">
            <a:spAutoFit/>
          </a:bodyPr>
          <a:lstStyle/>
          <a:p>
            <a:pPr marL="285750" indent="-285750">
              <a:buFont typeface="Arial"/>
              <a:buChar char="•"/>
            </a:pPr>
            <a:r>
              <a:rPr lang="en-GB" dirty="0">
                <a:latin typeface="Lucida Grande" charset="0"/>
                <a:ea typeface="ＭＳ Ｐゴシック" charset="0"/>
                <a:cs typeface="ＭＳ Ｐゴシック" charset="0"/>
              </a:rPr>
              <a:t>Originated in the 1950s, published in a magazine called </a:t>
            </a:r>
            <a:r>
              <a:rPr lang="en-GB" i="1" dirty="0">
                <a:latin typeface="Lucida Grande" charset="0"/>
                <a:ea typeface="ＭＳ Ｐゴシック" charset="0"/>
                <a:cs typeface="ＭＳ Ｐゴシック" charset="0"/>
              </a:rPr>
              <a:t>Cahiers du Cinema</a:t>
            </a:r>
          </a:p>
          <a:p>
            <a:pPr marL="285750" indent="-285750">
              <a:buFont typeface="Arial"/>
              <a:buChar char="•"/>
            </a:pPr>
            <a:endParaRPr lang="en-US" dirty="0"/>
          </a:p>
          <a:p>
            <a:pPr marL="285750" indent="-285750">
              <a:buFont typeface="Arial"/>
              <a:buChar char="•"/>
            </a:pPr>
            <a:r>
              <a:rPr lang="en-GB" dirty="0">
                <a:latin typeface="Lucida Grande" charset="0"/>
                <a:ea typeface="ＭＳ Ｐゴシック" charset="0"/>
                <a:cs typeface="ＭＳ Ｐゴシック" charset="0"/>
              </a:rPr>
              <a:t>Irritated with French Cinema, seen as old-fashioned, ‘dad’s cinema’ - </a:t>
            </a:r>
            <a:r>
              <a:rPr lang="en-GB" i="1" dirty="0">
                <a:latin typeface="Lucida Grande" charset="0"/>
                <a:ea typeface="ＭＳ Ｐゴシック" charset="0"/>
                <a:cs typeface="ＭＳ Ｐゴシック" charset="0"/>
              </a:rPr>
              <a:t>cinema du papa</a:t>
            </a:r>
            <a:endParaRPr lang="en-GB" dirty="0">
              <a:latin typeface="Lucida Grande" charset="0"/>
              <a:ea typeface="ＭＳ Ｐゴシック" charset="0"/>
              <a:cs typeface="ＭＳ Ｐゴシック" charset="0"/>
            </a:endParaRPr>
          </a:p>
          <a:p>
            <a:pPr marL="285750" indent="-285750">
              <a:buFont typeface="Arial"/>
              <a:buChar char="•"/>
            </a:pPr>
            <a:endParaRPr lang="en-US" dirty="0"/>
          </a:p>
          <a:p>
            <a:pPr marL="285750" indent="-285750">
              <a:buFont typeface="Arial"/>
              <a:buChar char="•"/>
            </a:pPr>
            <a:r>
              <a:rPr lang="en-US" dirty="0">
                <a:latin typeface="Lucida Grande" charset="0"/>
                <a:ea typeface="ＭＳ Ｐゴシック" charset="0"/>
                <a:cs typeface="ＭＳ Ｐゴシック" charset="0"/>
              </a:rPr>
              <a:t>Francois Truffaut provocatively said: </a:t>
            </a:r>
            <a:r>
              <a:rPr lang="ja-JP" altLang="en-US" dirty="0">
                <a:latin typeface="Lucida Grande" charset="0"/>
                <a:ea typeface="ＭＳ Ｐゴシック" charset="0"/>
                <a:cs typeface="ＭＳ Ｐゴシック" charset="0"/>
              </a:rPr>
              <a:t>‘</a:t>
            </a:r>
            <a:r>
              <a:rPr lang="en-US" dirty="0">
                <a:latin typeface="Lucida Grande" charset="0"/>
                <a:ea typeface="ＭＳ Ｐゴシック" charset="0"/>
                <a:cs typeface="ＭＳ Ｐゴシック" charset="0"/>
              </a:rPr>
              <a:t>(t)here are no good and bad movies, only good and bad directors</a:t>
            </a:r>
            <a:r>
              <a:rPr lang="ja-JP" altLang="en-US" dirty="0" smtClean="0">
                <a:latin typeface="Lucida Grande" charset="0"/>
                <a:ea typeface="ＭＳ Ｐゴシック" charset="0"/>
                <a:cs typeface="ＭＳ Ｐゴシック" charset="0"/>
              </a:rPr>
              <a:t>’</a:t>
            </a:r>
            <a:endParaRPr lang="en-GB" altLang="ja-JP" dirty="0" smtClean="0">
              <a:latin typeface="Lucida Grande" charset="0"/>
              <a:ea typeface="ＭＳ Ｐゴシック" charset="0"/>
              <a:cs typeface="ＭＳ Ｐゴシック" charset="0"/>
            </a:endParaRPr>
          </a:p>
          <a:p>
            <a:pPr marL="285750" indent="-285750">
              <a:buFont typeface="Arial"/>
              <a:buChar char="•"/>
            </a:pPr>
            <a:endParaRPr lang="en-GB" dirty="0">
              <a:latin typeface="Lucida Grande" charset="0"/>
              <a:ea typeface="ＭＳ Ｐゴシック" charset="0"/>
              <a:cs typeface="ＭＳ Ｐゴシック" charset="0"/>
            </a:endParaRPr>
          </a:p>
          <a:p>
            <a:pPr marL="285750" indent="-285750">
              <a:buFont typeface="Arial"/>
              <a:buChar char="•"/>
            </a:pPr>
            <a:r>
              <a:rPr lang="en-GB" dirty="0">
                <a:latin typeface="Lucida Grande" charset="0"/>
                <a:ea typeface="ＭＳ Ｐゴシック" charset="0"/>
                <a:cs typeface="ＭＳ Ｐゴシック" charset="0"/>
              </a:rPr>
              <a:t>Critics writing for </a:t>
            </a:r>
            <a:r>
              <a:rPr lang="en-GB" i="1" dirty="0">
                <a:latin typeface="Lucida Grande" charset="0"/>
                <a:ea typeface="ＭＳ Ｐゴシック" charset="0"/>
                <a:cs typeface="ＭＳ Ｐゴシック" charset="0"/>
              </a:rPr>
              <a:t>Cahiers</a:t>
            </a:r>
            <a:r>
              <a:rPr lang="en-GB" dirty="0">
                <a:latin typeface="Lucida Grande" charset="0"/>
                <a:ea typeface="ＭＳ Ｐゴシック" charset="0"/>
                <a:cs typeface="ＭＳ Ｐゴシック" charset="0"/>
              </a:rPr>
              <a:t> reviewed America films and noticed certain traits within a directors </a:t>
            </a:r>
            <a:r>
              <a:rPr lang="en-GB" dirty="0" smtClean="0">
                <a:latin typeface="Lucida Grande" charset="0"/>
                <a:ea typeface="ＭＳ Ｐゴシック" charset="0"/>
                <a:cs typeface="ＭＳ Ｐゴシック" charset="0"/>
              </a:rPr>
              <a:t>work</a:t>
            </a:r>
            <a:endParaRPr lang="en-GB" dirty="0">
              <a:latin typeface="Lucida Grande" charset="0"/>
              <a:ea typeface="ＭＳ Ｐゴシック" charset="0"/>
              <a:cs typeface="ＭＳ Ｐゴシック" charset="0"/>
            </a:endParaRPr>
          </a:p>
        </p:txBody>
      </p:sp>
      <p:pic>
        <p:nvPicPr>
          <p:cNvPr id="3" name="Picture 2" descr="1cahiers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7910" y="2032398"/>
            <a:ext cx="2656324" cy="397031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0669"/>
            <a:ext cx="7772400" cy="1235270"/>
          </a:xfrm>
        </p:spPr>
        <p:txBody>
          <a:bodyPr>
            <a:normAutofit/>
          </a:bodyPr>
          <a:lstStyle/>
          <a:p>
            <a:r>
              <a:rPr lang="en-US" sz="3600" dirty="0" smtClean="0">
                <a:effectLst>
                  <a:reflection blurRad="6350" stA="55000" endA="300" endPos="45500" dir="5400000" sy="-100000" algn="bl" rotWithShape="0"/>
                </a:effectLst>
              </a:rPr>
              <a:t>Andrew Sarris</a:t>
            </a:r>
            <a:endParaRPr lang="en-US" sz="3600" dirty="0">
              <a:effectLst>
                <a:reflection blurRad="6350" stA="55000" endA="300" endPos="45500" dir="5400000" sy="-100000" algn="bl" rotWithShape="0"/>
              </a:effectLst>
            </a:endParaRPr>
          </a:p>
        </p:txBody>
      </p:sp>
      <p:sp>
        <p:nvSpPr>
          <p:cNvPr id="4" name="TextBox 3"/>
          <p:cNvSpPr txBox="1"/>
          <p:nvPr/>
        </p:nvSpPr>
        <p:spPr>
          <a:xfrm>
            <a:off x="4801423" y="1639633"/>
            <a:ext cx="3656777" cy="4801315"/>
          </a:xfrm>
          <a:prstGeom prst="rect">
            <a:avLst/>
          </a:prstGeom>
          <a:noFill/>
        </p:spPr>
        <p:txBody>
          <a:bodyPr wrap="square" rtlCol="0">
            <a:spAutoFit/>
          </a:bodyPr>
          <a:lstStyle/>
          <a:p>
            <a:pPr marL="342900" indent="-342900">
              <a:buFont typeface="Arial"/>
              <a:buChar char="•"/>
            </a:pPr>
            <a:r>
              <a:rPr lang="en-GB" dirty="0">
                <a:latin typeface="Lucida Grande" charset="0"/>
                <a:ea typeface="ＭＳ Ｐゴシック" charset="0"/>
                <a:cs typeface="ＭＳ Ｐゴシック" charset="0"/>
              </a:rPr>
              <a:t>Recognising the film’s ‘author’ does not necessarily make it a good </a:t>
            </a:r>
            <a:r>
              <a:rPr lang="en-GB" dirty="0" smtClean="0">
                <a:latin typeface="Lucida Grande" charset="0"/>
                <a:ea typeface="ＭＳ Ｐゴシック" charset="0"/>
                <a:cs typeface="ＭＳ Ｐゴシック" charset="0"/>
              </a:rPr>
              <a:t>film</a:t>
            </a:r>
          </a:p>
          <a:p>
            <a:pPr marL="342900" indent="-342900">
              <a:buFont typeface="Arial"/>
              <a:buChar char="•"/>
            </a:pPr>
            <a:endParaRPr lang="en-GB" dirty="0">
              <a:latin typeface="Lucida Grande" charset="0"/>
              <a:ea typeface="ＭＳ Ｐゴシック" charset="0"/>
              <a:cs typeface="ＭＳ Ｐゴシック" charset="0"/>
            </a:endParaRPr>
          </a:p>
          <a:p>
            <a:pPr marL="342900" indent="-342900">
              <a:buFont typeface="Arial"/>
              <a:buChar char="•"/>
            </a:pPr>
            <a:r>
              <a:rPr lang="en-GB" dirty="0" smtClean="0">
                <a:latin typeface="Lucida Grande" charset="0"/>
                <a:ea typeface="ＭＳ Ｐゴシック" charset="0"/>
                <a:cs typeface="ＭＳ Ｐゴシック" charset="0"/>
              </a:rPr>
              <a:t>‘</a:t>
            </a:r>
            <a:r>
              <a:rPr lang="en-GB" dirty="0">
                <a:latin typeface="Lucida Grande" charset="0"/>
                <a:ea typeface="ＭＳ Ｐゴシック" charset="0"/>
                <a:cs typeface="ＭＳ Ｐゴシック" charset="0"/>
              </a:rPr>
              <a:t>The Three premise of the auteur theory may be visualised as three concentric circles, the outer circle as technique, the middle circle a personal style, and the inner circle interior meaning. The corresponding roles of the director may be designated as those of a technician, a stylist, and an auteur.’</a:t>
            </a:r>
          </a:p>
        </p:txBody>
      </p:sp>
    </p:spTree>
    <p:extLst>
      <p:ext uri="{BB962C8B-B14F-4D97-AF65-F5344CB8AC3E}">
        <p14:creationId xmlns:p14="http://schemas.microsoft.com/office/powerpoint/2010/main" val="2616710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0669"/>
            <a:ext cx="7772400" cy="1235270"/>
          </a:xfrm>
        </p:spPr>
        <p:txBody>
          <a:bodyPr>
            <a:normAutofit/>
          </a:bodyPr>
          <a:lstStyle/>
          <a:p>
            <a:r>
              <a:rPr lang="en-US" sz="3600" dirty="0" smtClean="0">
                <a:effectLst>
                  <a:reflection blurRad="6350" stA="55000" endA="300" endPos="45500" dir="5400000" sy="-100000" algn="bl" rotWithShape="0"/>
                </a:effectLst>
              </a:rPr>
              <a:t>Concentric Circles</a:t>
            </a:r>
            <a:endParaRPr lang="en-US" sz="3600" dirty="0">
              <a:effectLst>
                <a:reflection blurRad="6350" stA="55000" endA="300" endPos="45500" dir="5400000" sy="-100000" algn="bl" rotWithShape="0"/>
              </a:effectLst>
            </a:endParaRPr>
          </a:p>
        </p:txBody>
      </p:sp>
      <p:sp>
        <p:nvSpPr>
          <p:cNvPr id="5" name="Oval 12"/>
          <p:cNvSpPr>
            <a:spLocks noChangeArrowheads="1"/>
          </p:cNvSpPr>
          <p:nvPr/>
        </p:nvSpPr>
        <p:spPr bwMode="auto">
          <a:xfrm>
            <a:off x="2365927" y="1790937"/>
            <a:ext cx="4267200" cy="426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 name="Oval 13"/>
          <p:cNvSpPr>
            <a:spLocks noChangeArrowheads="1"/>
          </p:cNvSpPr>
          <p:nvPr/>
        </p:nvSpPr>
        <p:spPr bwMode="auto">
          <a:xfrm>
            <a:off x="3127927" y="2552937"/>
            <a:ext cx="2743200" cy="2743200"/>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 name="Oval 14"/>
          <p:cNvSpPr>
            <a:spLocks noChangeArrowheads="1"/>
          </p:cNvSpPr>
          <p:nvPr/>
        </p:nvSpPr>
        <p:spPr bwMode="auto">
          <a:xfrm>
            <a:off x="3813727" y="3238737"/>
            <a:ext cx="1371600" cy="1371600"/>
          </a:xfrm>
          <a:prstGeom prst="ellipse">
            <a:avLst/>
          </a:prstGeom>
          <a:solidFill>
            <a:srgbClr val="6666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 name="Rectangle 3"/>
          <p:cNvSpPr>
            <a:spLocks noGrp="1" noChangeArrowheads="1"/>
          </p:cNvSpPr>
          <p:nvPr>
            <p:ph type="subTitle" idx="1"/>
          </p:nvPr>
        </p:nvSpPr>
        <p:spPr>
          <a:xfrm>
            <a:off x="4499527" y="3619737"/>
            <a:ext cx="3657600" cy="609600"/>
          </a:xfrm>
        </p:spPr>
        <p:txBody>
          <a:bodyPr/>
          <a:lstStyle/>
          <a:p>
            <a:pPr algn="l"/>
            <a:r>
              <a:rPr lang="en-US" sz="2000">
                <a:latin typeface="Lucida Grande" charset="0"/>
                <a:ea typeface="ＭＳ Ｐゴシック" charset="0"/>
                <a:cs typeface="ＭＳ Ｐゴシック" charset="0"/>
              </a:rPr>
              <a:t>Auteur: Interior meaning</a:t>
            </a:r>
          </a:p>
        </p:txBody>
      </p:sp>
      <p:sp>
        <p:nvSpPr>
          <p:cNvPr id="9" name="Rectangle 15"/>
          <p:cNvSpPr>
            <a:spLocks noChangeArrowheads="1"/>
          </p:cNvSpPr>
          <p:nvPr/>
        </p:nvSpPr>
        <p:spPr bwMode="auto">
          <a:xfrm>
            <a:off x="4499527" y="2781537"/>
            <a:ext cx="29194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000" dirty="0">
                <a:latin typeface="Lucida Grande" charset="0"/>
              </a:rPr>
              <a:t>Stylist: Personal style</a:t>
            </a:r>
          </a:p>
        </p:txBody>
      </p:sp>
      <p:sp>
        <p:nvSpPr>
          <p:cNvPr id="10" name="Rectangle 16"/>
          <p:cNvSpPr>
            <a:spLocks noChangeArrowheads="1"/>
          </p:cNvSpPr>
          <p:nvPr/>
        </p:nvSpPr>
        <p:spPr bwMode="auto">
          <a:xfrm>
            <a:off x="4575727" y="2019537"/>
            <a:ext cx="3429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000">
                <a:latin typeface="Lucida Grande" charset="0"/>
              </a:rPr>
              <a:t>Technician: Techniques</a:t>
            </a:r>
          </a:p>
        </p:txBody>
      </p:sp>
    </p:spTree>
    <p:extLst>
      <p:ext uri="{BB962C8B-B14F-4D97-AF65-F5344CB8AC3E}">
        <p14:creationId xmlns:p14="http://schemas.microsoft.com/office/powerpoint/2010/main" val="188129874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0669"/>
            <a:ext cx="7772400" cy="1235270"/>
          </a:xfrm>
        </p:spPr>
        <p:txBody>
          <a:bodyPr>
            <a:normAutofit/>
          </a:bodyPr>
          <a:lstStyle/>
          <a:p>
            <a:r>
              <a:rPr lang="en-US" sz="3600" dirty="0" smtClean="0">
                <a:effectLst>
                  <a:reflection blurRad="6350" stA="55000" endA="300" endPos="45500" dir="5400000" sy="-100000" algn="bl" rotWithShape="0"/>
                </a:effectLst>
              </a:rPr>
              <a:t>Hitchcock’s Circles</a:t>
            </a:r>
            <a:endParaRPr lang="en-US" sz="3600" dirty="0">
              <a:effectLst>
                <a:reflection blurRad="6350" stA="55000" endA="300" endPos="45500" dir="5400000" sy="-100000" algn="bl" rotWithShape="0"/>
              </a:effectLst>
            </a:endParaRPr>
          </a:p>
        </p:txBody>
      </p:sp>
      <p:sp>
        <p:nvSpPr>
          <p:cNvPr id="4" name="Rectangle 3"/>
          <p:cNvSpPr/>
          <p:nvPr/>
        </p:nvSpPr>
        <p:spPr>
          <a:xfrm>
            <a:off x="4553606" y="1677584"/>
            <a:ext cx="3904593" cy="4247317"/>
          </a:xfrm>
          <a:prstGeom prst="rect">
            <a:avLst/>
          </a:prstGeom>
        </p:spPr>
        <p:txBody>
          <a:bodyPr wrap="square">
            <a:spAutoFit/>
          </a:bodyPr>
          <a:lstStyle/>
          <a:p>
            <a:pPr marL="285750" indent="-285750">
              <a:buFont typeface="Arial"/>
              <a:buChar char="•"/>
            </a:pPr>
            <a:r>
              <a:rPr lang="en-GB" dirty="0" smtClean="0">
                <a:latin typeface="Lucida Grande" charset="0"/>
                <a:ea typeface="ＭＳ Ｐゴシック" charset="0"/>
                <a:cs typeface="ＭＳ Ｐゴシック" charset="0"/>
              </a:rPr>
              <a:t>Technician</a:t>
            </a:r>
            <a:r>
              <a:rPr lang="en-GB" dirty="0">
                <a:latin typeface="Lucida Grande" charset="0"/>
                <a:ea typeface="ＭＳ Ｐゴシック" charset="0"/>
                <a:cs typeface="ＭＳ Ｐゴシック" charset="0"/>
              </a:rPr>
              <a:t>: strict filming schedule and unusual camera angles. Total command over all elements.</a:t>
            </a:r>
          </a:p>
          <a:p>
            <a:pPr marL="285750" indent="-285750">
              <a:buFont typeface="Arial"/>
              <a:buChar char="•"/>
            </a:pPr>
            <a:endParaRPr lang="en-GB" dirty="0">
              <a:latin typeface="Lucida Grande" charset="0"/>
              <a:ea typeface="ＭＳ Ｐゴシック" charset="0"/>
              <a:cs typeface="ＭＳ Ｐゴシック" charset="0"/>
            </a:endParaRPr>
          </a:p>
          <a:p>
            <a:pPr marL="285750" indent="-285750">
              <a:buFont typeface="Arial"/>
              <a:buChar char="•"/>
            </a:pPr>
            <a:r>
              <a:rPr lang="en-GB" dirty="0" smtClean="0">
                <a:latin typeface="Lucida Grande" charset="0"/>
                <a:ea typeface="ＭＳ Ｐゴシック" charset="0"/>
                <a:cs typeface="ＭＳ Ｐゴシック" charset="0"/>
              </a:rPr>
              <a:t>Stylist</a:t>
            </a:r>
            <a:r>
              <a:rPr lang="en-GB" dirty="0">
                <a:latin typeface="Lucida Grande" charset="0"/>
                <a:ea typeface="ＭＳ Ｐゴシック" charset="0"/>
                <a:cs typeface="ＭＳ Ｐゴシック" charset="0"/>
              </a:rPr>
              <a:t>: suspense, thriller genre, lovable rogue characters, gritty. </a:t>
            </a:r>
          </a:p>
          <a:p>
            <a:pPr marL="285750" indent="-285750">
              <a:buFont typeface="Arial"/>
              <a:buChar char="•"/>
            </a:pPr>
            <a:endParaRPr lang="en-GB" dirty="0">
              <a:latin typeface="Lucida Grande" charset="0"/>
              <a:ea typeface="ＭＳ Ｐゴシック" charset="0"/>
              <a:cs typeface="ＭＳ Ｐゴシック" charset="0"/>
            </a:endParaRPr>
          </a:p>
          <a:p>
            <a:pPr marL="285750" indent="-285750">
              <a:buFont typeface="Arial"/>
              <a:buChar char="•"/>
            </a:pPr>
            <a:r>
              <a:rPr lang="en-GB" dirty="0" smtClean="0">
                <a:latin typeface="Lucida Grande" charset="0"/>
                <a:ea typeface="ＭＳ Ｐゴシック" charset="0"/>
                <a:cs typeface="ＭＳ Ｐゴシック" charset="0"/>
              </a:rPr>
              <a:t>Auteur: Loneliness (Hitchcock was lonely as a child), The wrong man falsely accused (Hitchcock was accused wrongly by his father as a child.</a:t>
            </a:r>
            <a:endParaRPr lang="en-GB" dirty="0">
              <a:latin typeface="Lucida Grande" charset="0"/>
              <a:ea typeface="ＭＳ Ｐゴシック" charset="0"/>
              <a:cs typeface="ＭＳ Ｐゴシック" charset="0"/>
            </a:endParaRPr>
          </a:p>
        </p:txBody>
      </p:sp>
      <p:pic>
        <p:nvPicPr>
          <p:cNvPr id="11" name="Picture 2" descr="http://www.mardecortesbaja.com/DarkHitchcockBaj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77584"/>
            <a:ext cx="3387665" cy="425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783146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0669"/>
            <a:ext cx="7772400" cy="1235270"/>
          </a:xfrm>
        </p:spPr>
        <p:txBody>
          <a:bodyPr>
            <a:normAutofit/>
          </a:bodyPr>
          <a:lstStyle/>
          <a:p>
            <a:r>
              <a:rPr lang="en-US" sz="3600" dirty="0" smtClean="0">
                <a:effectLst>
                  <a:reflection blurRad="6350" stA="55000" endA="300" endPos="45500" dir="5400000" sy="-100000" algn="bl" rotWithShape="0"/>
                </a:effectLst>
              </a:rPr>
              <a:t>Truffaut on Hitchcock</a:t>
            </a:r>
            <a:endParaRPr lang="en-US" sz="3600" dirty="0">
              <a:effectLst>
                <a:reflection blurRad="6350" stA="55000" endA="300" endPos="45500" dir="5400000" sy="-100000" algn="bl" rotWithShape="0"/>
              </a:effectLst>
            </a:endParaRPr>
          </a:p>
        </p:txBody>
      </p:sp>
      <p:sp>
        <p:nvSpPr>
          <p:cNvPr id="4" name="Rectangle 3"/>
          <p:cNvSpPr/>
          <p:nvPr/>
        </p:nvSpPr>
        <p:spPr>
          <a:xfrm>
            <a:off x="685800" y="1632632"/>
            <a:ext cx="3904593" cy="4085734"/>
          </a:xfrm>
          <a:prstGeom prst="rect">
            <a:avLst/>
          </a:prstGeom>
        </p:spPr>
        <p:txBody>
          <a:bodyPr wrap="square">
            <a:spAutoFit/>
          </a:bodyPr>
          <a:lstStyle/>
          <a:p>
            <a:pPr marL="285750" indent="-285750">
              <a:lnSpc>
                <a:spcPct val="90000"/>
              </a:lnSpc>
              <a:buFont typeface="Arial"/>
              <a:buChar char="•"/>
            </a:pPr>
            <a:r>
              <a:rPr lang="en-GB" dirty="0">
                <a:latin typeface="Lucida Grande" charset="0"/>
                <a:ea typeface="ＭＳ Ｐゴシック" charset="0"/>
                <a:cs typeface="ＭＳ Ｐゴシック" charset="0"/>
              </a:rPr>
              <a:t>The virtuoso </a:t>
            </a:r>
            <a:r>
              <a:rPr lang="en-GB" dirty="0" smtClean="0">
                <a:latin typeface="Lucida Grande" charset="0"/>
                <a:ea typeface="ＭＳ Ｐゴシック" charset="0"/>
                <a:cs typeface="ＭＳ Ｐゴシック" charset="0"/>
              </a:rPr>
              <a:t>editing</a:t>
            </a:r>
          </a:p>
          <a:p>
            <a:pPr marL="285750" indent="-285750">
              <a:lnSpc>
                <a:spcPct val="90000"/>
              </a:lnSpc>
              <a:buFont typeface="Arial"/>
              <a:buChar char="•"/>
            </a:pPr>
            <a:endParaRPr lang="en-GB" dirty="0">
              <a:latin typeface="Lucida Grande" charset="0"/>
              <a:ea typeface="ＭＳ Ｐゴシック" charset="0"/>
              <a:cs typeface="ＭＳ Ｐゴシック" charset="0"/>
            </a:endParaRPr>
          </a:p>
          <a:p>
            <a:pPr marL="285750" indent="-285750">
              <a:lnSpc>
                <a:spcPct val="90000"/>
              </a:lnSpc>
              <a:buFont typeface="Arial"/>
              <a:buChar char="•"/>
            </a:pPr>
            <a:r>
              <a:rPr lang="en-GB" dirty="0" smtClean="0">
                <a:latin typeface="Lucida Grande" charset="0"/>
                <a:ea typeface="ＭＳ Ｐゴシック" charset="0"/>
                <a:cs typeface="ＭＳ Ｐゴシック" charset="0"/>
              </a:rPr>
              <a:t>The </a:t>
            </a:r>
            <a:r>
              <a:rPr lang="en-GB" dirty="0">
                <a:latin typeface="Lucida Grande" charset="0"/>
                <a:ea typeface="ＭＳ Ｐゴシック" charset="0"/>
                <a:cs typeface="ＭＳ Ｐゴシック" charset="0"/>
              </a:rPr>
              <a:t>lyrical camera </a:t>
            </a:r>
            <a:r>
              <a:rPr lang="en-GB" dirty="0" smtClean="0">
                <a:latin typeface="Lucida Grande" charset="0"/>
                <a:ea typeface="ＭＳ Ｐゴシック" charset="0"/>
                <a:cs typeface="ＭＳ Ｐゴシック" charset="0"/>
              </a:rPr>
              <a:t>movements</a:t>
            </a:r>
          </a:p>
          <a:p>
            <a:pPr marL="285750" indent="-285750">
              <a:lnSpc>
                <a:spcPct val="90000"/>
              </a:lnSpc>
              <a:buFont typeface="Arial"/>
              <a:buChar char="•"/>
            </a:pPr>
            <a:endParaRPr lang="en-GB" dirty="0">
              <a:latin typeface="Lucida Grande" charset="0"/>
              <a:ea typeface="ＭＳ Ｐゴシック" charset="0"/>
              <a:cs typeface="ＭＳ Ｐゴシック" charset="0"/>
            </a:endParaRPr>
          </a:p>
          <a:p>
            <a:pPr marL="285750" indent="-285750">
              <a:lnSpc>
                <a:spcPct val="90000"/>
              </a:lnSpc>
              <a:buFont typeface="Arial"/>
              <a:buChar char="•"/>
            </a:pPr>
            <a:r>
              <a:rPr lang="en-GB" dirty="0" smtClean="0">
                <a:latin typeface="Lucida Grande" charset="0"/>
                <a:ea typeface="ＭＳ Ｐゴシック" charset="0"/>
                <a:cs typeface="ＭＳ Ｐゴシック" charset="0"/>
              </a:rPr>
              <a:t>The </a:t>
            </a:r>
            <a:r>
              <a:rPr lang="en-GB" dirty="0">
                <a:latin typeface="Lucida Grande" charset="0"/>
                <a:ea typeface="ＭＳ Ｐゴシック" charset="0"/>
                <a:cs typeface="ＭＳ Ｐゴシック" charset="0"/>
              </a:rPr>
              <a:t>droll </a:t>
            </a:r>
            <a:r>
              <a:rPr lang="en-GB" dirty="0" smtClean="0">
                <a:latin typeface="Lucida Grande" charset="0"/>
                <a:ea typeface="ＭＳ Ｐゴシック" charset="0"/>
                <a:cs typeface="ＭＳ Ｐゴシック" charset="0"/>
              </a:rPr>
              <a:t>humour</a:t>
            </a:r>
            <a:endParaRPr lang="en-GB" dirty="0">
              <a:latin typeface="Lucida Grande" charset="0"/>
              <a:ea typeface="ＭＳ Ｐゴシック" charset="0"/>
              <a:cs typeface="ＭＳ Ｐゴシック" charset="0"/>
            </a:endParaRPr>
          </a:p>
          <a:p>
            <a:pPr marL="285750" indent="-285750">
              <a:lnSpc>
                <a:spcPct val="90000"/>
              </a:lnSpc>
              <a:buFont typeface="Arial"/>
              <a:buChar char="•"/>
            </a:pPr>
            <a:endParaRPr lang="en-GB" dirty="0">
              <a:latin typeface="Lucida Grande" charset="0"/>
              <a:ea typeface="ＭＳ Ｐゴシック" charset="0"/>
              <a:cs typeface="ＭＳ Ｐゴシック" charset="0"/>
            </a:endParaRPr>
          </a:p>
          <a:p>
            <a:pPr marL="285750" indent="-285750">
              <a:lnSpc>
                <a:spcPct val="90000"/>
              </a:lnSpc>
              <a:buFont typeface="Arial"/>
              <a:buChar char="•"/>
            </a:pPr>
            <a:r>
              <a:rPr lang="en-GB" dirty="0" smtClean="0">
                <a:latin typeface="Lucida Grande" charset="0"/>
                <a:ea typeface="ＭＳ Ｐゴシック" charset="0"/>
                <a:cs typeface="ＭＳ Ｐゴシック" charset="0"/>
              </a:rPr>
              <a:t>The </a:t>
            </a:r>
            <a:r>
              <a:rPr lang="en-GB" dirty="0">
                <a:latin typeface="Lucida Grande" charset="0"/>
                <a:ea typeface="ＭＳ Ｐゴシック" charset="0"/>
                <a:cs typeface="ＭＳ Ｐゴシック" charset="0"/>
              </a:rPr>
              <a:t>wrong man falsely </a:t>
            </a:r>
            <a:r>
              <a:rPr lang="en-GB" dirty="0" smtClean="0">
                <a:latin typeface="Lucida Grande" charset="0"/>
                <a:ea typeface="ＭＳ Ｐゴシック" charset="0"/>
                <a:cs typeface="ＭＳ Ｐゴシック" charset="0"/>
              </a:rPr>
              <a:t>accused</a:t>
            </a:r>
          </a:p>
          <a:p>
            <a:pPr marL="285750" indent="-285750">
              <a:lnSpc>
                <a:spcPct val="90000"/>
              </a:lnSpc>
              <a:buFont typeface="Arial"/>
              <a:buChar char="•"/>
            </a:pPr>
            <a:endParaRPr lang="en-GB" dirty="0">
              <a:latin typeface="Lucida Grande" charset="0"/>
              <a:ea typeface="ＭＳ Ｐゴシック" charset="0"/>
              <a:cs typeface="ＭＳ Ｐゴシック" charset="0"/>
            </a:endParaRPr>
          </a:p>
          <a:p>
            <a:pPr marL="285750" indent="-285750">
              <a:lnSpc>
                <a:spcPct val="90000"/>
              </a:lnSpc>
              <a:buFont typeface="Arial"/>
              <a:buChar char="•"/>
            </a:pPr>
            <a:r>
              <a:rPr lang="en-GB" dirty="0" smtClean="0">
                <a:latin typeface="Lucida Grande" charset="0"/>
                <a:ea typeface="ＭＳ Ｐゴシック" charset="0"/>
                <a:cs typeface="ＭＳ Ｐゴシック" charset="0"/>
              </a:rPr>
              <a:t>Violence </a:t>
            </a:r>
            <a:r>
              <a:rPr lang="en-GB" dirty="0">
                <a:latin typeface="Lucida Grande" charset="0"/>
                <a:ea typeface="ＭＳ Ｐゴシック" charset="0"/>
                <a:cs typeface="ＭＳ Ｐゴシック" charset="0"/>
              </a:rPr>
              <a:t>erupting at the times it was least </a:t>
            </a:r>
            <a:r>
              <a:rPr lang="en-GB" dirty="0" smtClean="0">
                <a:latin typeface="Lucida Grande" charset="0"/>
                <a:ea typeface="ＭＳ Ｐゴシック" charset="0"/>
                <a:cs typeface="ＭＳ Ｐゴシック" charset="0"/>
              </a:rPr>
              <a:t>expected</a:t>
            </a:r>
          </a:p>
          <a:p>
            <a:pPr marL="285750" indent="-285750">
              <a:lnSpc>
                <a:spcPct val="90000"/>
              </a:lnSpc>
              <a:buFont typeface="Arial"/>
              <a:buChar char="•"/>
            </a:pPr>
            <a:endParaRPr lang="en-GB" dirty="0">
              <a:latin typeface="Lucida Grande" charset="0"/>
              <a:ea typeface="ＭＳ Ｐゴシック" charset="0"/>
              <a:cs typeface="ＭＳ Ｐゴシック" charset="0"/>
            </a:endParaRPr>
          </a:p>
          <a:p>
            <a:pPr marL="285750" indent="-285750">
              <a:lnSpc>
                <a:spcPct val="90000"/>
              </a:lnSpc>
              <a:buFont typeface="Arial"/>
              <a:buChar char="•"/>
            </a:pPr>
            <a:r>
              <a:rPr lang="en-GB" dirty="0" smtClean="0">
                <a:latin typeface="Lucida Grande" charset="0"/>
                <a:ea typeface="ＭＳ Ｐゴシック" charset="0"/>
                <a:cs typeface="ＭＳ Ｐゴシック" charset="0"/>
              </a:rPr>
              <a:t>The </a:t>
            </a:r>
            <a:r>
              <a:rPr lang="en-GB" dirty="0">
                <a:latin typeface="Lucida Grande" charset="0"/>
                <a:ea typeface="ＭＳ Ｐゴシック" charset="0"/>
                <a:cs typeface="ＭＳ Ｐゴシック" charset="0"/>
              </a:rPr>
              <a:t>cool blonde (often emotionally tortured</a:t>
            </a:r>
            <a:r>
              <a:rPr lang="en-GB" dirty="0" smtClean="0">
                <a:latin typeface="Lucida Grande" charset="0"/>
                <a:ea typeface="ＭＳ Ｐゴシック" charset="0"/>
                <a:cs typeface="ＭＳ Ｐゴシック" charset="0"/>
              </a:rPr>
              <a:t>)</a:t>
            </a:r>
          </a:p>
          <a:p>
            <a:pPr marL="285750" indent="-285750">
              <a:lnSpc>
                <a:spcPct val="90000"/>
              </a:lnSpc>
              <a:buFont typeface="Arial"/>
              <a:buChar char="•"/>
            </a:pPr>
            <a:endParaRPr lang="en-GB" dirty="0">
              <a:latin typeface="Lucida Grande" charset="0"/>
              <a:ea typeface="ＭＳ Ｐゴシック" charset="0"/>
              <a:cs typeface="ＭＳ Ｐゴシック" charset="0"/>
            </a:endParaRPr>
          </a:p>
          <a:p>
            <a:pPr marL="285750" indent="-285750">
              <a:lnSpc>
                <a:spcPct val="90000"/>
              </a:lnSpc>
              <a:buFont typeface="Arial"/>
              <a:buChar char="•"/>
            </a:pPr>
            <a:r>
              <a:rPr lang="en-GB" dirty="0" smtClean="0">
                <a:latin typeface="Lucida Grande" charset="0"/>
                <a:ea typeface="ＭＳ Ｐゴシック" charset="0"/>
                <a:cs typeface="ＭＳ Ｐゴシック" charset="0"/>
              </a:rPr>
              <a:t>Creation </a:t>
            </a:r>
            <a:r>
              <a:rPr lang="en-GB" dirty="0">
                <a:latin typeface="Lucida Grande" charset="0"/>
                <a:ea typeface="ＭＳ Ｐゴシック" charset="0"/>
                <a:cs typeface="ＭＳ Ｐゴシック" charset="0"/>
              </a:rPr>
              <a:t>of cinematic tension</a:t>
            </a:r>
            <a:endParaRPr lang="en-GB" dirty="0">
              <a:latin typeface="Lucida Grande" charset="0"/>
              <a:ea typeface="ＭＳ Ｐゴシック" charset="0"/>
              <a:cs typeface="ＭＳ Ｐゴシック" charset="0"/>
            </a:endParaRPr>
          </a:p>
        </p:txBody>
      </p:sp>
      <p:pic>
        <p:nvPicPr>
          <p:cNvPr id="3" name="Picture 2" descr="Francois-Truffaut.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7382" y="1615939"/>
            <a:ext cx="3081379" cy="4102427"/>
          </a:xfrm>
          <a:prstGeom prst="rect">
            <a:avLst/>
          </a:prstGeom>
        </p:spPr>
      </p:pic>
    </p:spTree>
    <p:extLst>
      <p:ext uri="{BB962C8B-B14F-4D97-AF65-F5344CB8AC3E}">
        <p14:creationId xmlns:p14="http://schemas.microsoft.com/office/powerpoint/2010/main" val="208764927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0669"/>
            <a:ext cx="7772400" cy="1235270"/>
          </a:xfrm>
        </p:spPr>
        <p:txBody>
          <a:bodyPr>
            <a:normAutofit/>
          </a:bodyPr>
          <a:lstStyle/>
          <a:p>
            <a:r>
              <a:rPr lang="en-US" sz="3600" dirty="0" smtClean="0">
                <a:effectLst>
                  <a:reflection blurRad="6350" stA="55000" endA="300" endPos="45500" dir="5400000" sy="-100000" algn="bl" rotWithShape="0"/>
                </a:effectLst>
              </a:rPr>
              <a:t>How To Recognise and Auteur</a:t>
            </a:r>
            <a:endParaRPr lang="en-US" sz="3600" dirty="0">
              <a:effectLst>
                <a:reflection blurRad="6350" stA="55000" endA="300" endPos="45500" dir="5400000" sy="-100000" algn="bl" rotWithShape="0"/>
              </a:effectLst>
            </a:endParaRPr>
          </a:p>
        </p:txBody>
      </p:sp>
      <p:sp>
        <p:nvSpPr>
          <p:cNvPr id="4" name="Rectangle 3"/>
          <p:cNvSpPr/>
          <p:nvPr/>
        </p:nvSpPr>
        <p:spPr>
          <a:xfrm>
            <a:off x="4553607" y="1848283"/>
            <a:ext cx="3904593" cy="4085734"/>
          </a:xfrm>
          <a:prstGeom prst="rect">
            <a:avLst/>
          </a:prstGeom>
        </p:spPr>
        <p:txBody>
          <a:bodyPr wrap="square">
            <a:spAutoFit/>
          </a:bodyPr>
          <a:lstStyle/>
          <a:p>
            <a:pPr marL="285750" indent="-285750">
              <a:lnSpc>
                <a:spcPct val="90000"/>
              </a:lnSpc>
              <a:buFont typeface="Arial"/>
              <a:buChar char="•"/>
            </a:pPr>
            <a:r>
              <a:rPr lang="en-GB" dirty="0">
                <a:latin typeface="Lucida Grande" charset="0"/>
                <a:ea typeface="ＭＳ Ｐゴシック" charset="0"/>
                <a:cs typeface="ＭＳ Ｐゴシック" charset="0"/>
              </a:rPr>
              <a:t>To be considered an </a:t>
            </a:r>
            <a:r>
              <a:rPr lang="en-GB" i="1" dirty="0">
                <a:latin typeface="Lucida Grande" charset="0"/>
                <a:ea typeface="ＭＳ Ｐゴシック" charset="0"/>
                <a:cs typeface="ＭＳ Ｐゴシック" charset="0"/>
              </a:rPr>
              <a:t>auteur</a:t>
            </a:r>
            <a:r>
              <a:rPr lang="en-GB" dirty="0">
                <a:latin typeface="Lucida Grande" charset="0"/>
                <a:ea typeface="ＭＳ Ｐゴシック" charset="0"/>
                <a:cs typeface="ＭＳ Ｐゴシック" charset="0"/>
              </a:rPr>
              <a:t>, a film-maker must have a body of work (oeuvre) which can be analysed for </a:t>
            </a:r>
            <a:r>
              <a:rPr lang="en-GB" dirty="0" smtClean="0">
                <a:latin typeface="Lucida Grande" charset="0"/>
                <a:ea typeface="ＭＳ Ｐゴシック" charset="0"/>
                <a:cs typeface="ＭＳ Ｐゴシック" charset="0"/>
              </a:rPr>
              <a:t>on-going </a:t>
            </a:r>
            <a:r>
              <a:rPr lang="en-GB" dirty="0">
                <a:latin typeface="Lucida Grande" charset="0"/>
                <a:ea typeface="ＭＳ Ｐゴシック" charset="0"/>
                <a:cs typeface="ＭＳ Ｐゴシック" charset="0"/>
              </a:rPr>
              <a:t>themes and considerations, whether they occur intentionally or </a:t>
            </a:r>
            <a:r>
              <a:rPr lang="en-GB" dirty="0" smtClean="0">
                <a:latin typeface="Lucida Grande" charset="0"/>
                <a:ea typeface="ＭＳ Ｐゴシック" charset="0"/>
                <a:cs typeface="ＭＳ Ｐゴシック" charset="0"/>
              </a:rPr>
              <a:t>unintentionally</a:t>
            </a:r>
            <a:endParaRPr lang="en-GB" dirty="0">
              <a:latin typeface="Lucida Grande" charset="0"/>
              <a:ea typeface="ＭＳ Ｐゴシック" charset="0"/>
              <a:cs typeface="ＭＳ Ｐゴシック" charset="0"/>
            </a:endParaRPr>
          </a:p>
          <a:p>
            <a:pPr marL="285750" indent="-285750">
              <a:lnSpc>
                <a:spcPct val="90000"/>
              </a:lnSpc>
              <a:buFont typeface="Arial"/>
              <a:buChar char="•"/>
            </a:pPr>
            <a:endParaRPr lang="en-GB" dirty="0">
              <a:latin typeface="Lucida Grande" charset="0"/>
              <a:ea typeface="ＭＳ Ｐゴシック" charset="0"/>
              <a:cs typeface="ＭＳ Ｐゴシック" charset="0"/>
            </a:endParaRPr>
          </a:p>
          <a:p>
            <a:pPr marL="285750" indent="-285750">
              <a:lnSpc>
                <a:spcPct val="90000"/>
              </a:lnSpc>
              <a:buFont typeface="Arial"/>
              <a:buChar char="•"/>
            </a:pPr>
            <a:r>
              <a:rPr lang="en-GB" dirty="0" smtClean="0">
                <a:latin typeface="Lucida Grande" charset="0"/>
                <a:ea typeface="ＭＳ Ｐゴシック" charset="0"/>
                <a:cs typeface="ＭＳ Ｐゴシック" charset="0"/>
              </a:rPr>
              <a:t>One </a:t>
            </a:r>
            <a:r>
              <a:rPr lang="en-GB" dirty="0">
                <a:latin typeface="Lucida Grande" charset="0"/>
                <a:ea typeface="ＭＳ Ｐゴシック" charset="0"/>
                <a:cs typeface="ＭＳ Ｐゴシック" charset="0"/>
              </a:rPr>
              <a:t>example would be the theme of the distant father in Steven Spielberg's </a:t>
            </a:r>
            <a:r>
              <a:rPr lang="en-GB" dirty="0" smtClean="0">
                <a:latin typeface="Lucida Grande" charset="0"/>
                <a:ea typeface="ＭＳ Ｐゴシック" charset="0"/>
                <a:cs typeface="ＭＳ Ｐゴシック" charset="0"/>
              </a:rPr>
              <a:t>work</a:t>
            </a:r>
            <a:endParaRPr lang="en-GB" dirty="0">
              <a:latin typeface="Lucida Grande" charset="0"/>
              <a:ea typeface="ＭＳ Ｐゴシック" charset="0"/>
              <a:cs typeface="ＭＳ Ｐゴシック" charset="0"/>
            </a:endParaRPr>
          </a:p>
          <a:p>
            <a:pPr marL="285750" indent="-285750">
              <a:lnSpc>
                <a:spcPct val="90000"/>
              </a:lnSpc>
              <a:buFont typeface="Arial"/>
              <a:buChar char="•"/>
            </a:pPr>
            <a:endParaRPr lang="en-GB" dirty="0">
              <a:latin typeface="Lucida Grande" charset="0"/>
              <a:ea typeface="ＭＳ Ｐゴシック" charset="0"/>
              <a:cs typeface="ＭＳ Ｐゴシック" charset="0"/>
            </a:endParaRPr>
          </a:p>
          <a:p>
            <a:pPr marL="285750" indent="-285750">
              <a:lnSpc>
                <a:spcPct val="90000"/>
              </a:lnSpc>
              <a:buFont typeface="Arial"/>
              <a:buChar char="•"/>
            </a:pPr>
            <a:r>
              <a:rPr lang="en-GB" dirty="0" smtClean="0">
                <a:latin typeface="Lucida Grande" charset="0"/>
                <a:ea typeface="ＭＳ Ｐゴシック" charset="0"/>
                <a:cs typeface="ＭＳ Ｐゴシック" charset="0"/>
              </a:rPr>
              <a:t>In </a:t>
            </a:r>
            <a:r>
              <a:rPr lang="en-GB" dirty="0">
                <a:latin typeface="Lucida Grande" charset="0"/>
                <a:ea typeface="ＭＳ Ｐゴシック" charset="0"/>
                <a:cs typeface="ＭＳ Ｐゴシック" charset="0"/>
              </a:rPr>
              <a:t>addition to this, an </a:t>
            </a:r>
            <a:r>
              <a:rPr lang="en-GB" i="1" dirty="0">
                <a:latin typeface="Lucida Grande" charset="0"/>
                <a:ea typeface="ＭＳ Ｐゴシック" charset="0"/>
                <a:cs typeface="ＭＳ Ｐゴシック" charset="0"/>
              </a:rPr>
              <a:t>auteur</a:t>
            </a:r>
            <a:r>
              <a:rPr lang="en-GB" dirty="0">
                <a:latin typeface="Lucida Grande" charset="0"/>
                <a:ea typeface="ＭＳ Ｐゴシック" charset="0"/>
                <a:cs typeface="ＭＳ Ｐゴシック" charset="0"/>
              </a:rPr>
              <a:t> must have a differentiating style, almost instantly </a:t>
            </a:r>
            <a:r>
              <a:rPr lang="en-GB" dirty="0" smtClean="0">
                <a:latin typeface="Lucida Grande" charset="0"/>
                <a:ea typeface="ＭＳ Ｐゴシック" charset="0"/>
                <a:cs typeface="ＭＳ Ｐゴシック" charset="0"/>
              </a:rPr>
              <a:t>recognisable</a:t>
            </a:r>
            <a:endParaRPr lang="en-US" dirty="0">
              <a:latin typeface="Lucida Grande" charset="0"/>
              <a:ea typeface="ＭＳ Ｐゴシック" charset="0"/>
              <a:cs typeface="ＭＳ Ｐゴシック" charset="0"/>
            </a:endParaRPr>
          </a:p>
        </p:txBody>
      </p:sp>
      <p:pic>
        <p:nvPicPr>
          <p:cNvPr id="5" name="Picture 4" descr="1-45.jpeg">
            <a:hlinkClick r:id="rId2"/>
          </p:cNvPr>
          <p:cNvPicPr>
            <a:picLocks noChangeAspect="1"/>
          </p:cNvPicPr>
          <p:nvPr/>
        </p:nvPicPr>
        <p:blipFill rotWithShape="1">
          <a:blip r:embed="rId3">
            <a:extLst>
              <a:ext uri="{28A0092B-C50C-407E-A947-70E740481C1C}">
                <a14:useLocalDpi xmlns:a14="http://schemas.microsoft.com/office/drawing/2010/main" val="0"/>
              </a:ext>
            </a:extLst>
          </a:blip>
          <a:srcRect r="30021"/>
          <a:stretch/>
        </p:blipFill>
        <p:spPr>
          <a:xfrm>
            <a:off x="685800" y="2013642"/>
            <a:ext cx="3479448" cy="3729110"/>
          </a:xfrm>
          <a:prstGeom prst="rect">
            <a:avLst/>
          </a:prstGeom>
        </p:spPr>
      </p:pic>
    </p:spTree>
    <p:extLst>
      <p:ext uri="{BB962C8B-B14F-4D97-AF65-F5344CB8AC3E}">
        <p14:creationId xmlns:p14="http://schemas.microsoft.com/office/powerpoint/2010/main" val="402890108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0669"/>
            <a:ext cx="7772400" cy="1235270"/>
          </a:xfrm>
        </p:spPr>
        <p:txBody>
          <a:bodyPr>
            <a:normAutofit/>
          </a:bodyPr>
          <a:lstStyle/>
          <a:p>
            <a:r>
              <a:rPr lang="en-US" sz="3600" dirty="0" smtClean="0">
                <a:effectLst>
                  <a:reflection blurRad="6350" stA="55000" endA="300" endPos="45500" dir="5400000" sy="-100000" algn="bl" rotWithShape="0"/>
                </a:effectLst>
              </a:rPr>
              <a:t>Selling Films through Auteurs</a:t>
            </a:r>
            <a:endParaRPr lang="en-US" sz="3600" dirty="0">
              <a:effectLst>
                <a:reflection blurRad="6350" stA="55000" endA="300" endPos="45500" dir="5400000" sy="-100000" algn="bl" rotWithShape="0"/>
              </a:effectLst>
            </a:endParaRPr>
          </a:p>
        </p:txBody>
      </p:sp>
      <p:sp>
        <p:nvSpPr>
          <p:cNvPr id="4" name="Rectangle 3"/>
          <p:cNvSpPr/>
          <p:nvPr/>
        </p:nvSpPr>
        <p:spPr>
          <a:xfrm>
            <a:off x="685800" y="2110107"/>
            <a:ext cx="3904593" cy="3416320"/>
          </a:xfrm>
          <a:prstGeom prst="rect">
            <a:avLst/>
          </a:prstGeom>
        </p:spPr>
        <p:txBody>
          <a:bodyPr wrap="square">
            <a:spAutoFit/>
          </a:bodyPr>
          <a:lstStyle/>
          <a:p>
            <a:r>
              <a:rPr lang="en-US" dirty="0">
                <a:latin typeface="Lucida Grande" charset="0"/>
                <a:ea typeface="ＭＳ Ｐゴシック" charset="0"/>
                <a:cs typeface="ＭＳ Ｐゴシック" charset="0"/>
              </a:rPr>
              <a:t>Directors (auteurs) can be used to sell films</a:t>
            </a:r>
          </a:p>
          <a:p>
            <a:endParaRPr lang="en-US" dirty="0">
              <a:latin typeface="Lucida Grande" charset="0"/>
              <a:ea typeface="ＭＳ Ｐゴシック" charset="0"/>
              <a:cs typeface="ＭＳ Ｐゴシック" charset="0"/>
            </a:endParaRPr>
          </a:p>
          <a:p>
            <a:r>
              <a:rPr lang="en-US" dirty="0">
                <a:latin typeface="Lucida Grande" charset="0"/>
                <a:ea typeface="ＭＳ Ｐゴシック" charset="0"/>
                <a:cs typeface="ＭＳ Ｐゴシック" charset="0"/>
              </a:rPr>
              <a:t>. </a:t>
            </a:r>
            <a:r>
              <a:rPr lang="en-GB" dirty="0">
                <a:latin typeface="Lucida Grande" charset="0"/>
                <a:ea typeface="ＭＳ Ｐゴシック" charset="0"/>
                <a:cs typeface="ＭＳ Ｐゴシック" charset="0"/>
              </a:rPr>
              <a:t>Tim Burton, Spike Lee, David Lynch, Woody Allen, Martin Scorsese, Francis Ford Coppola, Ridley Scott or Steven </a:t>
            </a:r>
            <a:r>
              <a:rPr lang="en-GB" dirty="0" err="1">
                <a:latin typeface="Lucida Grande" charset="0"/>
                <a:ea typeface="ＭＳ Ｐゴシック" charset="0"/>
                <a:cs typeface="ＭＳ Ｐゴシック" charset="0"/>
              </a:rPr>
              <a:t>Soderbergh</a:t>
            </a:r>
            <a:r>
              <a:rPr lang="en-GB" dirty="0">
                <a:latin typeface="Lucida Grande" charset="0"/>
                <a:ea typeface="ＭＳ Ｐゴシック" charset="0"/>
                <a:cs typeface="ＭＳ Ｐゴシック" charset="0"/>
              </a:rPr>
              <a:t> "brands." </a:t>
            </a:r>
          </a:p>
          <a:p>
            <a:endParaRPr lang="en-GB" dirty="0">
              <a:latin typeface="Lucida Grande" charset="0"/>
              <a:ea typeface="ＭＳ Ｐゴシック" charset="0"/>
              <a:cs typeface="ＭＳ Ｐゴシック" charset="0"/>
            </a:endParaRPr>
          </a:p>
          <a:p>
            <a:r>
              <a:rPr lang="en-GB" dirty="0">
                <a:latin typeface="Lucida Grande" charset="0"/>
                <a:ea typeface="ＭＳ Ｐゴシック" charset="0"/>
                <a:cs typeface="ＭＳ Ｐゴシック" charset="0"/>
              </a:rPr>
              <a:t>.  Often their names are on the top of the poster to market to fans</a:t>
            </a:r>
            <a:endParaRPr lang="en-US" dirty="0">
              <a:latin typeface="Lucida Grande" charset="0"/>
              <a:ea typeface="ＭＳ Ｐゴシック" charset="0"/>
              <a:cs typeface="ＭＳ Ｐゴシック" charset="0"/>
            </a:endParaRPr>
          </a:p>
        </p:txBody>
      </p:sp>
      <p:pic>
        <p:nvPicPr>
          <p:cNvPr id="6" name="Picture 9" descr="killbil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63673" y="2110108"/>
            <a:ext cx="1961859"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118063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0669"/>
            <a:ext cx="7772400" cy="1235270"/>
          </a:xfrm>
        </p:spPr>
        <p:txBody>
          <a:bodyPr>
            <a:normAutofit/>
          </a:bodyPr>
          <a:lstStyle/>
          <a:p>
            <a:r>
              <a:rPr lang="en-US" sz="3600" dirty="0" err="1" smtClean="0">
                <a:effectLst>
                  <a:reflection blurRad="6350" stA="55000" endA="300" endPos="45500" dir="5400000" sy="-100000" algn="bl" rotWithShape="0"/>
                </a:effectLst>
              </a:rPr>
              <a:t>Metteurs</a:t>
            </a:r>
            <a:r>
              <a:rPr lang="en-US" sz="3600" dirty="0" smtClean="0">
                <a:effectLst>
                  <a:reflection blurRad="6350" stA="55000" endA="300" endPos="45500" dir="5400000" sy="-100000" algn="bl" rotWithShape="0"/>
                </a:effectLst>
              </a:rPr>
              <a:t> en Scene</a:t>
            </a:r>
            <a:endParaRPr lang="en-US" sz="3600" dirty="0">
              <a:effectLst>
                <a:reflection blurRad="6350" stA="55000" endA="300" endPos="45500" dir="5400000" sy="-100000" algn="bl" rotWithShape="0"/>
              </a:effectLst>
            </a:endParaRPr>
          </a:p>
        </p:txBody>
      </p:sp>
      <p:sp>
        <p:nvSpPr>
          <p:cNvPr id="4" name="Rectangle 3"/>
          <p:cNvSpPr/>
          <p:nvPr/>
        </p:nvSpPr>
        <p:spPr>
          <a:xfrm>
            <a:off x="685801" y="1651944"/>
            <a:ext cx="7772400" cy="4770537"/>
          </a:xfrm>
          <a:prstGeom prst="rect">
            <a:avLst/>
          </a:prstGeom>
        </p:spPr>
        <p:txBody>
          <a:bodyPr wrap="square">
            <a:spAutoFit/>
          </a:bodyPr>
          <a:lstStyle/>
          <a:p>
            <a:pPr marL="285750" indent="-285750">
              <a:buFont typeface="Arial"/>
              <a:buChar char="•"/>
            </a:pPr>
            <a:r>
              <a:rPr lang="en-GB" sz="1600" dirty="0">
                <a:latin typeface="Lucida Grande" charset="0"/>
                <a:ea typeface="ＭＳ Ｐゴシック" charset="0"/>
                <a:cs typeface="ＭＳ Ｐゴシック" charset="0"/>
              </a:rPr>
              <a:t>François Truffaut argued that good directors are not necessarily </a:t>
            </a:r>
            <a:r>
              <a:rPr lang="en-GB" sz="1600" dirty="0" smtClean="0">
                <a:latin typeface="Lucida Grande" charset="0"/>
                <a:ea typeface="ＭＳ Ｐゴシック" charset="0"/>
                <a:cs typeface="ＭＳ Ｐゴシック" charset="0"/>
              </a:rPr>
              <a:t>auteurs</a:t>
            </a:r>
          </a:p>
          <a:p>
            <a:pPr marL="285750" indent="-285750">
              <a:buFont typeface="Arial"/>
              <a:buChar char="•"/>
            </a:pPr>
            <a:endParaRPr lang="en-GB" sz="1600" dirty="0">
              <a:latin typeface="Lucida Grande" charset="0"/>
              <a:ea typeface="ＭＳ Ｐゴシック" charset="0"/>
              <a:cs typeface="ＭＳ Ｐゴシック" charset="0"/>
            </a:endParaRPr>
          </a:p>
          <a:p>
            <a:pPr marL="285750" indent="-285750">
              <a:buFont typeface="Arial"/>
              <a:buChar char="•"/>
            </a:pPr>
            <a:r>
              <a:rPr lang="en-GB" sz="1600" dirty="0">
                <a:latin typeface="Lucida Grande" charset="0"/>
                <a:ea typeface="ＭＳ Ｐゴシック" charset="0"/>
                <a:cs typeface="ＭＳ Ｐゴシック" charset="0"/>
              </a:rPr>
              <a:t>No authority and not personal ‘stamp’</a:t>
            </a:r>
          </a:p>
          <a:p>
            <a:pPr marL="285750" indent="-285750">
              <a:buFont typeface="Arial"/>
              <a:buChar char="•"/>
            </a:pPr>
            <a:endParaRPr lang="en-GB" sz="1600" dirty="0" smtClean="0">
              <a:latin typeface="Lucida Grande" charset="0"/>
              <a:ea typeface="ＭＳ Ｐゴシック" charset="0"/>
              <a:cs typeface="ＭＳ Ｐゴシック" charset="0"/>
            </a:endParaRPr>
          </a:p>
          <a:p>
            <a:pPr marL="285750" indent="-285750">
              <a:buFont typeface="Arial"/>
              <a:buChar char="•"/>
            </a:pPr>
            <a:r>
              <a:rPr lang="en-GB" sz="1600" dirty="0">
                <a:latin typeface="Lucida Grande" charset="0"/>
                <a:ea typeface="ＭＳ Ｐゴシック" charset="0"/>
                <a:cs typeface="ＭＳ Ｐゴシック" charset="0"/>
              </a:rPr>
              <a:t>A good example is Peter Jackson, the director responsible primarily for the </a:t>
            </a:r>
            <a:r>
              <a:rPr lang="en-GB" sz="1600" i="1" dirty="0">
                <a:latin typeface="Lucida Grande" charset="0"/>
                <a:ea typeface="ＭＳ Ｐゴシック" charset="0"/>
                <a:cs typeface="ＭＳ Ｐゴシック" charset="0"/>
              </a:rPr>
              <a:t>Lord of the Rings</a:t>
            </a:r>
            <a:r>
              <a:rPr lang="en-GB" sz="1600" dirty="0">
                <a:latin typeface="Lucida Grande" charset="0"/>
                <a:ea typeface="ＭＳ Ｐゴシック" charset="0"/>
                <a:cs typeface="ＭＳ Ｐゴシック" charset="0"/>
              </a:rPr>
              <a:t> </a:t>
            </a:r>
            <a:r>
              <a:rPr lang="en-GB" sz="1600" dirty="0" smtClean="0">
                <a:latin typeface="Lucida Grande" charset="0"/>
                <a:ea typeface="ＭＳ Ｐゴシック" charset="0"/>
                <a:cs typeface="ＭＳ Ｐゴシック" charset="0"/>
              </a:rPr>
              <a:t>trilogy</a:t>
            </a:r>
          </a:p>
          <a:p>
            <a:pPr marL="285750" indent="-285750">
              <a:buFont typeface="Arial"/>
              <a:buChar char="•"/>
            </a:pPr>
            <a:endParaRPr lang="en-GB" sz="1600" dirty="0">
              <a:latin typeface="Lucida Grande" charset="0"/>
              <a:ea typeface="ＭＳ Ｐゴシック" charset="0"/>
              <a:cs typeface="ＭＳ Ｐゴシック" charset="0"/>
            </a:endParaRPr>
          </a:p>
          <a:p>
            <a:pPr marL="285750" indent="-285750">
              <a:buFont typeface="Arial"/>
              <a:buChar char="•"/>
            </a:pPr>
            <a:r>
              <a:rPr lang="en-GB" sz="1600" dirty="0" smtClean="0">
                <a:latin typeface="Lucida Grande" charset="0"/>
                <a:ea typeface="ＭＳ Ｐゴシック" charset="0"/>
                <a:cs typeface="ＭＳ Ｐゴシック" charset="0"/>
              </a:rPr>
              <a:t>Despite </a:t>
            </a:r>
            <a:r>
              <a:rPr lang="en-GB" sz="1600" dirty="0">
                <a:latin typeface="Lucida Grande" charset="0"/>
                <a:ea typeface="ＭＳ Ｐゴシック" charset="0"/>
                <a:cs typeface="ＭＳ Ｐゴシック" charset="0"/>
              </a:rPr>
              <a:t>the fact he has previously written his own films, in adapting someone else’s work he removes a certain amount of artistic </a:t>
            </a:r>
            <a:r>
              <a:rPr lang="en-GB" sz="1600" dirty="0" smtClean="0">
                <a:latin typeface="Lucida Grande" charset="0"/>
                <a:ea typeface="ＭＳ Ｐゴシック" charset="0"/>
                <a:cs typeface="ＭＳ Ｐゴシック" charset="0"/>
              </a:rPr>
              <a:t>control</a:t>
            </a:r>
          </a:p>
          <a:p>
            <a:pPr marL="285750" indent="-285750">
              <a:buFont typeface="Arial"/>
              <a:buChar char="•"/>
            </a:pPr>
            <a:endParaRPr lang="en-GB" sz="1600" dirty="0">
              <a:latin typeface="Lucida Grande" charset="0"/>
              <a:ea typeface="ＭＳ Ｐゴシック" charset="0"/>
              <a:cs typeface="ＭＳ Ｐゴシック" charset="0"/>
            </a:endParaRPr>
          </a:p>
          <a:p>
            <a:pPr marL="285750" indent="-285750">
              <a:buFont typeface="Arial"/>
              <a:buChar char="•"/>
            </a:pPr>
            <a:r>
              <a:rPr lang="en-GB" sz="1600" dirty="0">
                <a:latin typeface="Lucida Grande" charset="0"/>
                <a:ea typeface="ＭＳ Ｐゴシック" charset="0"/>
                <a:cs typeface="ＭＳ Ｐゴシック" charset="0"/>
              </a:rPr>
              <a:t>Bound by economic pressures in which Hollywood places economic success over </a:t>
            </a:r>
            <a:r>
              <a:rPr lang="en-GB" sz="1600" dirty="0" smtClean="0">
                <a:latin typeface="Lucida Grande" charset="0"/>
                <a:ea typeface="ＭＳ Ｐゴシック" charset="0"/>
                <a:cs typeface="ＭＳ Ｐゴシック" charset="0"/>
              </a:rPr>
              <a:t>artistry</a:t>
            </a:r>
          </a:p>
          <a:p>
            <a:pPr marL="285750" indent="-285750">
              <a:buFont typeface="Arial"/>
              <a:buChar char="•"/>
            </a:pPr>
            <a:endParaRPr lang="en-GB" sz="1600" dirty="0">
              <a:latin typeface="Lucida Grande" charset="0"/>
              <a:ea typeface="ＭＳ Ｐゴシック" charset="0"/>
              <a:cs typeface="ＭＳ Ｐゴシック" charset="0"/>
            </a:endParaRPr>
          </a:p>
          <a:p>
            <a:pPr marL="285750" indent="-285750">
              <a:buFont typeface="Arial"/>
              <a:buChar char="•"/>
            </a:pPr>
            <a:r>
              <a:rPr lang="en-GB" sz="1600" dirty="0">
                <a:latin typeface="Lucida Grande" charset="0"/>
                <a:ea typeface="ＭＳ Ｐゴシック" charset="0"/>
                <a:cs typeface="ＭＳ Ｐゴシック" charset="0"/>
              </a:rPr>
              <a:t>Jackson lacks over ridding themes, recognisable artistic </a:t>
            </a:r>
            <a:r>
              <a:rPr lang="en-GB" sz="1600" dirty="0" smtClean="0">
                <a:latin typeface="Lucida Grande" charset="0"/>
                <a:ea typeface="ＭＳ Ｐゴシック" charset="0"/>
                <a:cs typeface="ＭＳ Ｐゴシック" charset="0"/>
              </a:rPr>
              <a:t>design</a:t>
            </a:r>
          </a:p>
          <a:p>
            <a:pPr marL="285750" indent="-285750">
              <a:buFont typeface="Arial"/>
              <a:buChar char="•"/>
            </a:pPr>
            <a:endParaRPr lang="en-GB" sz="1600" dirty="0">
              <a:latin typeface="Lucida Grande" charset="0"/>
              <a:ea typeface="ＭＳ Ｐゴシック" charset="0"/>
              <a:cs typeface="ＭＳ Ｐゴシック" charset="0"/>
            </a:endParaRPr>
          </a:p>
          <a:p>
            <a:pPr marL="285750" indent="-285750">
              <a:buFont typeface="Arial"/>
              <a:buChar char="•"/>
            </a:pPr>
            <a:r>
              <a:rPr lang="en-GB" sz="1600" dirty="0">
                <a:latin typeface="Lucida Grande" charset="0"/>
                <a:ea typeface="ＭＳ Ｐゴシック" charset="0"/>
                <a:cs typeface="ＭＳ Ｐゴシック" charset="0"/>
              </a:rPr>
              <a:t>No personal views included in his films</a:t>
            </a:r>
          </a:p>
          <a:p>
            <a:pPr marL="285750" indent="-285750">
              <a:buFont typeface="Arial"/>
              <a:buChar char="•"/>
            </a:pPr>
            <a:endParaRPr lang="en-GB" sz="1600" dirty="0">
              <a:latin typeface="Lucida Grande" charset="0"/>
              <a:ea typeface="ＭＳ Ｐゴシック" charset="0"/>
              <a:cs typeface="ＭＳ Ｐゴシック" charset="0"/>
            </a:endParaRPr>
          </a:p>
          <a:p>
            <a:pPr marL="285750" indent="-285750">
              <a:buFont typeface="Arial"/>
              <a:buChar char="•"/>
            </a:pPr>
            <a:endParaRPr lang="en-GB" sz="1600" dirty="0">
              <a:latin typeface="Lucida Grande" charset="0"/>
              <a:ea typeface="ＭＳ Ｐゴシック" charset="0"/>
              <a:cs typeface="ＭＳ Ｐゴシック" charset="0"/>
            </a:endParaRPr>
          </a:p>
          <a:p>
            <a:pPr marL="285750" indent="-285750">
              <a:buFont typeface="Arial"/>
              <a:buChar char="•"/>
            </a:pPr>
            <a:r>
              <a:rPr lang="en-GB" sz="1600" dirty="0">
                <a:latin typeface="Lucida Grande" charset="0"/>
                <a:ea typeface="ＭＳ Ｐゴシック" charset="0"/>
                <a:cs typeface="ＭＳ Ｐゴシック" charset="0"/>
              </a:rPr>
              <a:t>Good director but lacks the credentials to be called an </a:t>
            </a:r>
            <a:r>
              <a:rPr lang="en-GB" sz="1600" dirty="0" smtClean="0">
                <a:latin typeface="Lucida Grande" charset="0"/>
                <a:ea typeface="ＭＳ Ｐゴシック" charset="0"/>
                <a:cs typeface="ＭＳ Ｐゴシック" charset="0"/>
              </a:rPr>
              <a:t>auteur</a:t>
            </a:r>
            <a:endParaRPr lang="en-GB" sz="1600" dirty="0">
              <a:latin typeface="Lucida Grande" charset="0"/>
              <a:ea typeface="ＭＳ Ｐゴシック" charset="0"/>
              <a:cs typeface="ＭＳ Ｐゴシック" charset="0"/>
            </a:endParaRPr>
          </a:p>
        </p:txBody>
      </p:sp>
    </p:spTree>
    <p:extLst>
      <p:ext uri="{BB962C8B-B14F-4D97-AF65-F5344CB8AC3E}">
        <p14:creationId xmlns:p14="http://schemas.microsoft.com/office/powerpoint/2010/main" val="50276436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0669"/>
            <a:ext cx="7772400" cy="1235270"/>
          </a:xfrm>
        </p:spPr>
        <p:txBody>
          <a:bodyPr>
            <a:normAutofit/>
          </a:bodyPr>
          <a:lstStyle/>
          <a:p>
            <a:r>
              <a:rPr lang="en-US" sz="3600" dirty="0" smtClean="0">
                <a:effectLst>
                  <a:reflection blurRad="6350" stA="55000" endA="300" endPos="45500" dir="5400000" sy="-100000" algn="bl" rotWithShape="0"/>
                </a:effectLst>
              </a:rPr>
              <a:t>Issues with Auteur Theory</a:t>
            </a:r>
            <a:endParaRPr lang="en-US" sz="3600" dirty="0">
              <a:effectLst>
                <a:reflection blurRad="6350" stA="55000" endA="300" endPos="45500" dir="5400000" sy="-100000" algn="bl" rotWithShape="0"/>
              </a:effectLst>
            </a:endParaRPr>
          </a:p>
        </p:txBody>
      </p:sp>
      <p:sp>
        <p:nvSpPr>
          <p:cNvPr id="4" name="Rectangle 3"/>
          <p:cNvSpPr/>
          <p:nvPr/>
        </p:nvSpPr>
        <p:spPr>
          <a:xfrm>
            <a:off x="685801" y="1651944"/>
            <a:ext cx="7772400" cy="3785652"/>
          </a:xfrm>
          <a:prstGeom prst="rect">
            <a:avLst/>
          </a:prstGeom>
        </p:spPr>
        <p:txBody>
          <a:bodyPr wrap="square">
            <a:spAutoFit/>
          </a:bodyPr>
          <a:lstStyle/>
          <a:p>
            <a:pPr marL="285750" indent="-285750">
              <a:buFont typeface="Arial"/>
              <a:buChar char="•"/>
            </a:pPr>
            <a:r>
              <a:rPr lang="en-US" sz="2000" dirty="0">
                <a:latin typeface="Lucida Grande" charset="0"/>
                <a:ea typeface="ＭＳ Ｐゴシック" charset="0"/>
                <a:cs typeface="ＭＳ Ｐゴシック" charset="0"/>
              </a:rPr>
              <a:t>Films are a collaborative effort</a:t>
            </a:r>
          </a:p>
          <a:p>
            <a:pPr marL="285750" indent="-285750">
              <a:buFont typeface="Arial"/>
              <a:buChar char="•"/>
            </a:pPr>
            <a:endParaRPr lang="en-US" sz="2000" dirty="0">
              <a:latin typeface="Lucida Grande" charset="0"/>
              <a:ea typeface="ＭＳ Ｐゴシック" charset="0"/>
              <a:cs typeface="ＭＳ Ｐゴシック" charset="0"/>
            </a:endParaRPr>
          </a:p>
          <a:p>
            <a:pPr marL="285750" indent="-285750">
              <a:buFont typeface="Arial"/>
              <a:buChar char="•"/>
            </a:pPr>
            <a:r>
              <a:rPr lang="en-US" sz="2000" dirty="0" smtClean="0">
                <a:latin typeface="Lucida Grande" charset="0"/>
                <a:ea typeface="ＭＳ Ｐゴシック" charset="0"/>
                <a:cs typeface="ＭＳ Ｐゴシック" charset="0"/>
              </a:rPr>
              <a:t>Ignores </a:t>
            </a:r>
            <a:r>
              <a:rPr lang="en-US" sz="2000" dirty="0">
                <a:latin typeface="Lucida Grande" charset="0"/>
                <a:ea typeface="ＭＳ Ｐゴシック" charset="0"/>
                <a:cs typeface="ＭＳ Ｐゴシック" charset="0"/>
              </a:rPr>
              <a:t>the role of writers, actors, musicians</a:t>
            </a:r>
          </a:p>
          <a:p>
            <a:pPr marL="285750" indent="-285750">
              <a:buFont typeface="Arial"/>
              <a:buChar char="•"/>
            </a:pPr>
            <a:endParaRPr lang="en-US" sz="2000" dirty="0">
              <a:latin typeface="Lucida Grande" charset="0"/>
              <a:ea typeface="ＭＳ Ｐゴシック" charset="0"/>
              <a:cs typeface="ＭＳ Ｐゴシック" charset="0"/>
            </a:endParaRPr>
          </a:p>
          <a:p>
            <a:pPr marL="285750" indent="-285750">
              <a:buFont typeface="Arial"/>
              <a:buChar char="•"/>
            </a:pPr>
            <a:r>
              <a:rPr lang="en-US" sz="2000" dirty="0" smtClean="0">
                <a:latin typeface="Lucida Grande" charset="0"/>
                <a:ea typeface="ＭＳ Ｐゴシック" charset="0"/>
                <a:cs typeface="ＭＳ Ｐゴシック" charset="0"/>
              </a:rPr>
              <a:t>Praise </a:t>
            </a:r>
            <a:r>
              <a:rPr lang="en-US" sz="2000" dirty="0">
                <a:latin typeface="Lucida Grande" charset="0"/>
                <a:ea typeface="ＭＳ Ｐゴシック" charset="0"/>
                <a:cs typeface="ＭＳ Ｐゴシック" charset="0"/>
              </a:rPr>
              <a:t>for the director at the expense of everyone </a:t>
            </a:r>
            <a:r>
              <a:rPr lang="en-US" sz="2000" dirty="0" smtClean="0">
                <a:latin typeface="Lucida Grande" charset="0"/>
                <a:ea typeface="ＭＳ Ｐゴシック" charset="0"/>
                <a:cs typeface="ＭＳ Ｐゴシック" charset="0"/>
              </a:rPr>
              <a:t>else</a:t>
            </a:r>
          </a:p>
          <a:p>
            <a:pPr marL="285750" indent="-285750">
              <a:buFont typeface="Arial"/>
              <a:buChar char="•"/>
            </a:pPr>
            <a:endParaRPr lang="en-US" sz="2000" dirty="0">
              <a:latin typeface="Lucida Grande" charset="0"/>
              <a:ea typeface="ＭＳ Ｐゴシック" charset="0"/>
              <a:cs typeface="ＭＳ Ｐゴシック" charset="0"/>
            </a:endParaRPr>
          </a:p>
          <a:p>
            <a:pPr marL="285750" indent="-285750">
              <a:buFont typeface="Arial"/>
              <a:buChar char="•"/>
            </a:pPr>
            <a:r>
              <a:rPr lang="en-US" sz="2000" dirty="0" smtClean="0">
                <a:latin typeface="Lucida Grande" charset="0"/>
                <a:ea typeface="ＭＳ Ｐゴシック" charset="0"/>
                <a:cs typeface="ＭＳ Ｐゴシック" charset="0"/>
              </a:rPr>
              <a:t>The most powerful force in most films is the studio under which it is being made</a:t>
            </a:r>
          </a:p>
          <a:p>
            <a:pPr marL="285750" indent="-285750">
              <a:buFont typeface="Arial"/>
              <a:buChar char="•"/>
            </a:pPr>
            <a:endParaRPr lang="en-US" sz="2000" dirty="0">
              <a:latin typeface="Lucida Grande" charset="0"/>
              <a:ea typeface="ＭＳ Ｐゴシック" charset="0"/>
              <a:cs typeface="ＭＳ Ｐゴシック" charset="0"/>
            </a:endParaRPr>
          </a:p>
          <a:p>
            <a:pPr marL="285750" indent="-285750">
              <a:buFont typeface="Arial"/>
              <a:buChar char="•"/>
            </a:pPr>
            <a:r>
              <a:rPr lang="en-US" sz="2000" dirty="0" smtClean="0">
                <a:latin typeface="Lucida Grande" charset="0"/>
                <a:ea typeface="ＭＳ Ｐゴシック" charset="0"/>
                <a:cs typeface="ＭＳ Ｐゴシック" charset="0"/>
              </a:rPr>
              <a:t>New </a:t>
            </a:r>
            <a:r>
              <a:rPr lang="en-US" sz="2000" dirty="0" err="1" smtClean="0">
                <a:latin typeface="Lucida Grande" charset="0"/>
                <a:ea typeface="ＭＳ Ｐゴシック" charset="0"/>
                <a:cs typeface="ＭＳ Ｐゴシック" charset="0"/>
              </a:rPr>
              <a:t>Crticism</a:t>
            </a:r>
            <a:r>
              <a:rPr lang="en-US" sz="2000" dirty="0" smtClean="0">
                <a:latin typeface="Lucida Grande" charset="0"/>
                <a:ea typeface="ＭＳ Ｐゴシック" charset="0"/>
                <a:cs typeface="ＭＳ Ｐゴシック" charset="0"/>
              </a:rPr>
              <a:t>, argued that making meaning out of what directors were attempting to portray was secondary to the actual visualisation on screen</a:t>
            </a:r>
            <a:endParaRPr lang="en-US" sz="2000" dirty="0">
              <a:latin typeface="Lucida Grande" charset="0"/>
              <a:ea typeface="ＭＳ Ｐゴシック" charset="0"/>
              <a:cs typeface="ＭＳ Ｐゴシック" charset="0"/>
            </a:endParaRPr>
          </a:p>
        </p:txBody>
      </p:sp>
    </p:spTree>
    <p:extLst>
      <p:ext uri="{BB962C8B-B14F-4D97-AF65-F5344CB8AC3E}">
        <p14:creationId xmlns:p14="http://schemas.microsoft.com/office/powerpoint/2010/main" val="385155239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0669"/>
            <a:ext cx="7772400" cy="1235270"/>
          </a:xfrm>
        </p:spPr>
        <p:txBody>
          <a:bodyPr>
            <a:normAutofit/>
          </a:bodyPr>
          <a:lstStyle/>
          <a:p>
            <a:r>
              <a:rPr lang="en-US" sz="3600" dirty="0" smtClean="0">
                <a:effectLst>
                  <a:reflection blurRad="6350" stA="55000" endA="300" endPos="45500" dir="5400000" sy="-100000" algn="bl" rotWithShape="0"/>
                </a:effectLst>
              </a:rPr>
              <a:t>Acting Auteurs</a:t>
            </a:r>
            <a:endParaRPr lang="en-US" sz="3600" dirty="0">
              <a:effectLst>
                <a:reflection blurRad="6350" stA="55000" endA="300" endPos="45500" dir="5400000" sy="-100000" algn="bl" rotWithShape="0"/>
              </a:effectLst>
            </a:endParaRPr>
          </a:p>
        </p:txBody>
      </p:sp>
      <p:sp>
        <p:nvSpPr>
          <p:cNvPr id="4" name="Rectangle 3"/>
          <p:cNvSpPr/>
          <p:nvPr/>
        </p:nvSpPr>
        <p:spPr>
          <a:xfrm>
            <a:off x="685801" y="1651944"/>
            <a:ext cx="4285995" cy="4534575"/>
          </a:xfrm>
          <a:prstGeom prst="rect">
            <a:avLst/>
          </a:prstGeom>
        </p:spPr>
        <p:txBody>
          <a:bodyPr wrap="square">
            <a:spAutoFit/>
          </a:bodyPr>
          <a:lstStyle/>
          <a:p>
            <a:pPr marL="342900" indent="-342900">
              <a:lnSpc>
                <a:spcPct val="80000"/>
              </a:lnSpc>
              <a:buFont typeface="Arial"/>
              <a:buChar char="•"/>
            </a:pPr>
            <a:r>
              <a:rPr lang="en-GB" sz="2000" dirty="0">
                <a:latin typeface="Lucida Grande" charset="0"/>
                <a:ea typeface="ＭＳ Ｐゴシック" charset="0"/>
                <a:cs typeface="ＭＳ Ｐゴシック" charset="0"/>
              </a:rPr>
              <a:t>Case being made for the actor as </a:t>
            </a:r>
            <a:r>
              <a:rPr lang="en-GB" sz="2000" dirty="0" smtClean="0">
                <a:latin typeface="Lucida Grande" charset="0"/>
                <a:ea typeface="ＭＳ Ｐゴシック" charset="0"/>
                <a:cs typeface="ＭＳ Ｐゴシック" charset="0"/>
              </a:rPr>
              <a:t>auteur</a:t>
            </a:r>
          </a:p>
          <a:p>
            <a:pPr marL="342900" indent="-342900">
              <a:lnSpc>
                <a:spcPct val="80000"/>
              </a:lnSpc>
              <a:buFont typeface="Arial"/>
              <a:buChar char="•"/>
            </a:pPr>
            <a:endParaRPr lang="en-GB" sz="2000" dirty="0">
              <a:latin typeface="Lucida Grande" charset="0"/>
              <a:ea typeface="ＭＳ Ｐゴシック" charset="0"/>
              <a:cs typeface="ＭＳ Ｐゴシック" charset="0"/>
            </a:endParaRPr>
          </a:p>
          <a:p>
            <a:pPr marL="342900" indent="-342900">
              <a:lnSpc>
                <a:spcPct val="80000"/>
              </a:lnSpc>
              <a:buFont typeface="Arial"/>
              <a:buChar char="•"/>
            </a:pPr>
            <a:r>
              <a:rPr lang="en-GB" sz="2000" dirty="0" smtClean="0">
                <a:latin typeface="Lucida Grande" charset="0"/>
                <a:ea typeface="ＭＳ Ｐゴシック" charset="0"/>
                <a:cs typeface="ＭＳ Ｐゴシック" charset="0"/>
              </a:rPr>
              <a:t>Where </a:t>
            </a:r>
            <a:r>
              <a:rPr lang="en-GB" sz="2000" dirty="0">
                <a:latin typeface="Lucida Grande" charset="0"/>
                <a:ea typeface="ＭＳ Ｐゴシック" charset="0"/>
                <a:cs typeface="ＭＳ Ｐゴシック" charset="0"/>
              </a:rPr>
              <a:t>an actor/actress seems to play a </a:t>
            </a:r>
            <a:r>
              <a:rPr lang="en-GB" sz="2000" dirty="0" smtClean="0">
                <a:latin typeface="Lucida Grande" charset="0"/>
                <a:ea typeface="ＭＳ Ｐゴシック" charset="0"/>
                <a:cs typeface="ＭＳ Ｐゴシック" charset="0"/>
              </a:rPr>
              <a:t>similar </a:t>
            </a:r>
            <a:r>
              <a:rPr lang="en-GB" sz="2000" dirty="0">
                <a:latin typeface="Lucida Grande" charset="0"/>
                <a:ea typeface="ＭＳ Ｐゴシック" charset="0"/>
                <a:cs typeface="ＭＳ Ｐゴシック" charset="0"/>
              </a:rPr>
              <a:t>kind of character from one film to another or has a distinctive style of </a:t>
            </a:r>
            <a:r>
              <a:rPr lang="en-GB" sz="2000" dirty="0" smtClean="0">
                <a:latin typeface="Lucida Grande" charset="0"/>
                <a:ea typeface="ＭＳ Ｐゴシック" charset="0"/>
                <a:cs typeface="ＭＳ Ｐゴシック" charset="0"/>
              </a:rPr>
              <a:t>acting</a:t>
            </a:r>
            <a:endParaRPr lang="en-GB" sz="2000" dirty="0">
              <a:latin typeface="Lucida Grande" charset="0"/>
              <a:ea typeface="ＭＳ Ｐゴシック" charset="0"/>
              <a:cs typeface="ＭＳ Ｐゴシック" charset="0"/>
            </a:endParaRPr>
          </a:p>
          <a:p>
            <a:pPr marL="342900" indent="-342900">
              <a:lnSpc>
                <a:spcPct val="80000"/>
              </a:lnSpc>
              <a:buFont typeface="Arial"/>
              <a:buChar char="•"/>
            </a:pPr>
            <a:endParaRPr lang="en-GB" sz="2000" dirty="0">
              <a:latin typeface="Lucida Grande" charset="0"/>
              <a:ea typeface="ＭＳ Ｐゴシック" charset="0"/>
              <a:cs typeface="ＭＳ Ｐゴシック" charset="0"/>
            </a:endParaRPr>
          </a:p>
          <a:p>
            <a:pPr marL="342900" indent="-342900">
              <a:lnSpc>
                <a:spcPct val="80000"/>
              </a:lnSpc>
              <a:buFont typeface="Arial"/>
              <a:buChar char="•"/>
            </a:pPr>
            <a:r>
              <a:rPr lang="en-GB" sz="2000" dirty="0" smtClean="0">
                <a:latin typeface="Lucida Grande" charset="0"/>
                <a:ea typeface="ＭＳ Ｐゴシック" charset="0"/>
                <a:cs typeface="ＭＳ Ｐゴシック" charset="0"/>
              </a:rPr>
              <a:t>Actress </a:t>
            </a:r>
            <a:r>
              <a:rPr lang="en-GB" sz="2000" dirty="0">
                <a:latin typeface="Lucida Grande" charset="0"/>
                <a:ea typeface="ＭＳ Ｐゴシック" charset="0"/>
                <a:cs typeface="ＭＳ Ｐゴシック" charset="0"/>
              </a:rPr>
              <a:t>Kerry Fox recently suggested that US actors always want to be </a:t>
            </a:r>
            <a:r>
              <a:rPr lang="en-GB" sz="2000" dirty="0" smtClean="0">
                <a:latin typeface="Lucida Grande" charset="0"/>
                <a:ea typeface="ＭＳ Ｐゴシック" charset="0"/>
                <a:cs typeface="ＭＳ Ｐゴシック" charset="0"/>
              </a:rPr>
              <a:t>recognised </a:t>
            </a:r>
            <a:r>
              <a:rPr lang="en-GB" sz="2000" dirty="0">
                <a:latin typeface="Lucida Grande" charset="0"/>
                <a:ea typeface="ＭＳ Ｐゴシック" charset="0"/>
                <a:cs typeface="ＭＳ Ｐゴシック" charset="0"/>
              </a:rPr>
              <a:t>in films whereas the UK way is to become your </a:t>
            </a:r>
            <a:r>
              <a:rPr lang="en-GB" sz="2000" dirty="0" smtClean="0">
                <a:latin typeface="Lucida Grande" charset="0"/>
                <a:ea typeface="ＭＳ Ｐゴシック" charset="0"/>
                <a:cs typeface="ＭＳ Ｐゴシック" charset="0"/>
              </a:rPr>
              <a:t>character</a:t>
            </a:r>
          </a:p>
          <a:p>
            <a:pPr marL="342900" indent="-342900">
              <a:lnSpc>
                <a:spcPct val="80000"/>
              </a:lnSpc>
              <a:buFont typeface="Arial"/>
              <a:buChar char="•"/>
            </a:pPr>
            <a:endParaRPr lang="en-GB" sz="2000" dirty="0">
              <a:latin typeface="Lucida Grande" charset="0"/>
              <a:ea typeface="ＭＳ Ｐゴシック" charset="0"/>
              <a:cs typeface="ＭＳ Ｐゴシック" charset="0"/>
            </a:endParaRPr>
          </a:p>
          <a:p>
            <a:pPr marL="342900" indent="-342900">
              <a:lnSpc>
                <a:spcPct val="80000"/>
              </a:lnSpc>
              <a:buFont typeface="Arial"/>
              <a:buChar char="•"/>
            </a:pPr>
            <a:r>
              <a:rPr lang="en-GB" sz="2000" dirty="0" smtClean="0">
                <a:latin typeface="Lucida Grande" charset="0"/>
                <a:ea typeface="ＭＳ Ｐゴシック" charset="0"/>
                <a:cs typeface="ＭＳ Ｐゴシック" charset="0"/>
              </a:rPr>
              <a:t>Not </a:t>
            </a:r>
            <a:r>
              <a:rPr lang="en-GB" sz="2000" dirty="0">
                <a:latin typeface="Lucida Grande" charset="0"/>
                <a:ea typeface="ＭＳ Ｐゴシック" charset="0"/>
                <a:cs typeface="ＭＳ Ｐゴシック" charset="0"/>
              </a:rPr>
              <a:t>always sure if a character is a product of direction or actor</a:t>
            </a:r>
            <a:endParaRPr lang="en-GB" sz="2000" dirty="0">
              <a:latin typeface="Lucida Grande" charset="0"/>
              <a:ea typeface="ＭＳ Ｐゴシック" charset="0"/>
              <a:cs typeface="ＭＳ Ｐゴシック" charset="0"/>
            </a:endParaRPr>
          </a:p>
        </p:txBody>
      </p:sp>
      <p:pic>
        <p:nvPicPr>
          <p:cNvPr id="3" name="Picture 2" descr="johnny_depp1_300_400.jpeg">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0150" y="1651943"/>
            <a:ext cx="3400931" cy="4534575"/>
          </a:xfrm>
          <a:prstGeom prst="rect">
            <a:avLst/>
          </a:prstGeom>
        </p:spPr>
      </p:pic>
    </p:spTree>
    <p:extLst>
      <p:ext uri="{BB962C8B-B14F-4D97-AF65-F5344CB8AC3E}">
        <p14:creationId xmlns:p14="http://schemas.microsoft.com/office/powerpoint/2010/main" val="142885679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0669"/>
            <a:ext cx="7772400" cy="1235270"/>
          </a:xfrm>
        </p:spPr>
        <p:txBody>
          <a:bodyPr>
            <a:normAutofit/>
          </a:bodyPr>
          <a:lstStyle/>
          <a:p>
            <a:r>
              <a:rPr lang="en-US" sz="3600" dirty="0" smtClean="0">
                <a:effectLst>
                  <a:reflection blurRad="6350" stA="55000" endA="300" endPos="45500" dir="5400000" sy="-100000" algn="bl" rotWithShape="0"/>
                </a:effectLst>
              </a:rPr>
              <a:t>Auteur Theory</a:t>
            </a:r>
            <a:endParaRPr lang="en-US" sz="3600" dirty="0">
              <a:effectLst>
                <a:reflection blurRad="6350" stA="55000" endA="300" endPos="45500" dir="5400000" sy="-100000" algn="bl" rotWithShape="0"/>
              </a:effectLst>
            </a:endParaRPr>
          </a:p>
        </p:txBody>
      </p:sp>
      <p:sp>
        <p:nvSpPr>
          <p:cNvPr id="4" name="TextBox 3"/>
          <p:cNvSpPr txBox="1"/>
          <p:nvPr/>
        </p:nvSpPr>
        <p:spPr>
          <a:xfrm>
            <a:off x="3922888" y="2202783"/>
            <a:ext cx="4193065" cy="3693319"/>
          </a:xfrm>
          <a:prstGeom prst="rect">
            <a:avLst/>
          </a:prstGeom>
          <a:noFill/>
        </p:spPr>
        <p:txBody>
          <a:bodyPr wrap="square" rtlCol="0">
            <a:spAutoFit/>
          </a:bodyPr>
          <a:lstStyle/>
          <a:p>
            <a:pPr marL="285750" indent="-285750">
              <a:buFont typeface="Arial"/>
              <a:buChar char="•"/>
            </a:pPr>
            <a:r>
              <a:rPr lang="en-GB" dirty="0">
                <a:latin typeface="Lucida Grande" charset="0"/>
                <a:ea typeface="ＭＳ Ｐゴシック" charset="0"/>
                <a:cs typeface="ＭＳ Ｐゴシック" charset="0"/>
              </a:rPr>
              <a:t>They encouraged directors to work within the studio system to imprint their name on creative </a:t>
            </a:r>
            <a:r>
              <a:rPr lang="en-GB" dirty="0" smtClean="0">
                <a:latin typeface="Lucida Grande" charset="0"/>
                <a:ea typeface="ＭＳ Ｐゴシック" charset="0"/>
                <a:cs typeface="ＭＳ Ｐゴシック" charset="0"/>
              </a:rPr>
              <a:t>work</a:t>
            </a:r>
          </a:p>
          <a:p>
            <a:pPr marL="285750" indent="-285750">
              <a:buFont typeface="Arial"/>
              <a:buChar char="•"/>
            </a:pPr>
            <a:endParaRPr lang="en-GB" dirty="0">
              <a:latin typeface="Lucida Grande" charset="0"/>
              <a:ea typeface="ＭＳ Ｐゴシック" charset="0"/>
              <a:cs typeface="ＭＳ Ｐゴシック" charset="0"/>
            </a:endParaRPr>
          </a:p>
          <a:p>
            <a:pPr marL="285750" indent="-285750">
              <a:buFont typeface="Arial"/>
              <a:buChar char="•"/>
            </a:pPr>
            <a:r>
              <a:rPr lang="en-GB" dirty="0" err="1">
                <a:latin typeface="Lucida Grande" charset="0"/>
                <a:ea typeface="ＭＳ Ｐゴシック" charset="0"/>
                <a:cs typeface="ＭＳ Ｐゴシック" charset="0"/>
              </a:rPr>
              <a:t>Alexandre</a:t>
            </a:r>
            <a:r>
              <a:rPr lang="en-GB" dirty="0">
                <a:latin typeface="Lucida Grande" charset="0"/>
                <a:ea typeface="ＭＳ Ｐゴシック" charset="0"/>
                <a:cs typeface="ＭＳ Ｐゴシック" charset="0"/>
              </a:rPr>
              <a:t> </a:t>
            </a:r>
            <a:r>
              <a:rPr lang="en-GB" dirty="0" err="1">
                <a:latin typeface="Lucida Grande" charset="0"/>
                <a:ea typeface="ＭＳ Ｐゴシック" charset="0"/>
                <a:cs typeface="ＭＳ Ｐゴシック" charset="0"/>
              </a:rPr>
              <a:t>Astruci</a:t>
            </a:r>
            <a:r>
              <a:rPr lang="en-GB" dirty="0">
                <a:latin typeface="Lucida Grande" charset="0"/>
                <a:ea typeface="ＭＳ Ｐゴシック" charset="0"/>
                <a:cs typeface="ＭＳ Ｐゴシック" charset="0"/>
              </a:rPr>
              <a:t>:  ‘Use the camera like a pen’</a:t>
            </a:r>
            <a:r>
              <a:rPr lang="en-GB" dirty="0" smtClean="0">
                <a:latin typeface="Lucida Grande" charset="0"/>
                <a:ea typeface="ＭＳ Ｐゴシック" charset="0"/>
                <a:cs typeface="ＭＳ Ｐゴシック" charset="0"/>
              </a:rPr>
              <a:t>…</a:t>
            </a:r>
          </a:p>
          <a:p>
            <a:pPr marL="285750" indent="-285750">
              <a:buFont typeface="Arial"/>
              <a:buChar char="•"/>
            </a:pPr>
            <a:endParaRPr lang="en-GB" dirty="0">
              <a:latin typeface="Lucida Grande" charset="0"/>
              <a:ea typeface="ＭＳ Ｐゴシック" charset="0"/>
              <a:cs typeface="ＭＳ Ｐゴシック" charset="0"/>
            </a:endParaRPr>
          </a:p>
          <a:p>
            <a:pPr marL="285750" indent="-285750">
              <a:buFont typeface="Arial"/>
              <a:buChar char="•"/>
            </a:pPr>
            <a:r>
              <a:rPr lang="en-GB" dirty="0" smtClean="0">
                <a:latin typeface="Lucida Grande" charset="0"/>
                <a:ea typeface="ＭＳ Ｐゴシック" charset="0"/>
                <a:cs typeface="ＭＳ Ｐゴシック" charset="0"/>
              </a:rPr>
              <a:t>Film </a:t>
            </a:r>
            <a:r>
              <a:rPr lang="en-GB" dirty="0">
                <a:latin typeface="Lucida Grande" charset="0"/>
                <a:ea typeface="ＭＳ Ｐゴシック" charset="0"/>
                <a:cs typeface="ＭＳ Ｐゴシック" charset="0"/>
              </a:rPr>
              <a:t>as art, not just a piece of </a:t>
            </a:r>
            <a:r>
              <a:rPr lang="en-GB" dirty="0" smtClean="0">
                <a:latin typeface="Lucida Grande" charset="0"/>
                <a:ea typeface="ＭＳ Ｐゴシック" charset="0"/>
                <a:cs typeface="ＭＳ Ｐゴシック" charset="0"/>
              </a:rPr>
              <a:t>entertainment</a:t>
            </a:r>
          </a:p>
          <a:p>
            <a:pPr marL="285750" indent="-285750">
              <a:buFont typeface="Arial"/>
              <a:buChar char="•"/>
            </a:pPr>
            <a:endParaRPr lang="en-GB" dirty="0">
              <a:latin typeface="Lucida Grande" charset="0"/>
              <a:ea typeface="ＭＳ Ｐゴシック" charset="0"/>
              <a:cs typeface="ＭＳ Ｐゴシック" charset="0"/>
            </a:endParaRPr>
          </a:p>
          <a:p>
            <a:pPr marL="285750" indent="-285750">
              <a:buFont typeface="Arial"/>
              <a:buChar char="•"/>
            </a:pPr>
            <a:r>
              <a:rPr lang="en-GB" dirty="0" smtClean="0">
                <a:latin typeface="Lucida Grande" charset="0"/>
                <a:ea typeface="ＭＳ Ｐゴシック" charset="0"/>
                <a:cs typeface="ＭＳ Ｐゴシック" charset="0"/>
              </a:rPr>
              <a:t>Product </a:t>
            </a:r>
            <a:r>
              <a:rPr lang="en-GB" dirty="0">
                <a:latin typeface="Lucida Grande" charset="0"/>
                <a:ea typeface="ＭＳ Ｐゴシック" charset="0"/>
                <a:cs typeface="ＭＳ Ｐゴシック" charset="0"/>
              </a:rPr>
              <a:t>of an </a:t>
            </a:r>
            <a:r>
              <a:rPr lang="en-GB" dirty="0" smtClean="0">
                <a:latin typeface="Lucida Grande" charset="0"/>
                <a:ea typeface="ＭＳ Ｐゴシック" charset="0"/>
                <a:cs typeface="ＭＳ Ｐゴシック" charset="0"/>
              </a:rPr>
              <a:t>individual’s imagination</a:t>
            </a:r>
            <a:endParaRPr lang="en-GB" dirty="0">
              <a:latin typeface="Lucida Grande" charset="0"/>
              <a:ea typeface="ＭＳ Ｐゴシック" charset="0"/>
              <a:cs typeface="ＭＳ Ｐゴシック" charset="0"/>
            </a:endParaRPr>
          </a:p>
        </p:txBody>
      </p:sp>
      <p:pic>
        <p:nvPicPr>
          <p:cNvPr id="5" name="Picture 4" descr="les-cahiers-du-cinema_012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892991"/>
            <a:ext cx="2878825" cy="4170119"/>
          </a:xfrm>
          <a:prstGeom prst="rect">
            <a:avLst/>
          </a:prstGeom>
        </p:spPr>
      </p:pic>
    </p:spTree>
    <p:extLst>
      <p:ext uri="{BB962C8B-B14F-4D97-AF65-F5344CB8AC3E}">
        <p14:creationId xmlns:p14="http://schemas.microsoft.com/office/powerpoint/2010/main" val="40336064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0669"/>
            <a:ext cx="7772400" cy="1235270"/>
          </a:xfrm>
        </p:spPr>
        <p:txBody>
          <a:bodyPr>
            <a:normAutofit/>
          </a:bodyPr>
          <a:lstStyle/>
          <a:p>
            <a:r>
              <a:rPr lang="en-US" sz="3600" dirty="0" smtClean="0">
                <a:effectLst>
                  <a:reflection blurRad="6350" stA="55000" endA="300" endPos="45500" dir="5400000" sy="-100000" algn="bl" rotWithShape="0"/>
                </a:effectLst>
              </a:rPr>
              <a:t>Auteur Theory</a:t>
            </a:r>
            <a:endParaRPr lang="en-US" sz="3600" dirty="0">
              <a:effectLst>
                <a:reflection blurRad="6350" stA="55000" endA="300" endPos="45500" dir="5400000" sy="-100000" algn="bl" rotWithShape="0"/>
              </a:effectLst>
            </a:endParaRPr>
          </a:p>
        </p:txBody>
      </p:sp>
      <p:sp>
        <p:nvSpPr>
          <p:cNvPr id="4" name="TextBox 3"/>
          <p:cNvSpPr txBox="1"/>
          <p:nvPr/>
        </p:nvSpPr>
        <p:spPr>
          <a:xfrm>
            <a:off x="561892" y="1732479"/>
            <a:ext cx="4766138" cy="4247317"/>
          </a:xfrm>
          <a:prstGeom prst="rect">
            <a:avLst/>
          </a:prstGeom>
          <a:noFill/>
        </p:spPr>
        <p:txBody>
          <a:bodyPr wrap="square" rtlCol="0">
            <a:spAutoFit/>
          </a:bodyPr>
          <a:lstStyle/>
          <a:p>
            <a:pPr marL="285750" indent="-285750">
              <a:buFont typeface="Arial"/>
              <a:buChar char="•"/>
            </a:pPr>
            <a:r>
              <a:rPr lang="en-US" dirty="0">
                <a:latin typeface="Lucida Grande" charset="0"/>
                <a:ea typeface="ＭＳ Ｐゴシック" charset="0"/>
                <a:cs typeface="ＭＳ Ｐゴシック" charset="0"/>
              </a:rPr>
              <a:t>Made a habit of attacking the most artistically respected French film </a:t>
            </a:r>
            <a:r>
              <a:rPr lang="en-US" dirty="0" smtClean="0">
                <a:latin typeface="Lucida Grande" charset="0"/>
                <a:ea typeface="ＭＳ Ｐゴシック" charset="0"/>
                <a:cs typeface="ＭＳ Ｐゴシック" charset="0"/>
              </a:rPr>
              <a:t>makers</a:t>
            </a:r>
          </a:p>
          <a:p>
            <a:pPr marL="285750" indent="-285750">
              <a:buFont typeface="Arial"/>
              <a:buChar char="•"/>
            </a:pPr>
            <a:endParaRPr lang="en-US" dirty="0">
              <a:latin typeface="Lucida Grande" charset="0"/>
              <a:ea typeface="ＭＳ Ｐゴシック" charset="0"/>
              <a:cs typeface="ＭＳ Ｐゴシック" charset="0"/>
            </a:endParaRPr>
          </a:p>
          <a:p>
            <a:pPr marL="285750" indent="-285750">
              <a:buFont typeface="Arial"/>
              <a:buChar char="•"/>
            </a:pPr>
            <a:r>
              <a:rPr lang="en-US" dirty="0">
                <a:latin typeface="Lucida Grande" charset="0"/>
                <a:ea typeface="ＭＳ Ｐゴシック" charset="0"/>
                <a:cs typeface="ＭＳ Ｐゴシック" charset="0"/>
              </a:rPr>
              <a:t>Jean Luc Goddard: </a:t>
            </a:r>
            <a:r>
              <a:rPr lang="ja-JP" altLang="en-US" dirty="0">
                <a:latin typeface="Lucida Grande" charset="0"/>
                <a:ea typeface="ＭＳ Ｐゴシック" charset="0"/>
                <a:cs typeface="ＭＳ Ｐゴシック" charset="0"/>
              </a:rPr>
              <a:t>‘</a:t>
            </a:r>
            <a:r>
              <a:rPr lang="en-US" dirty="0">
                <a:latin typeface="Lucida Grande" charset="0"/>
                <a:ea typeface="ＭＳ Ｐゴシック" charset="0"/>
                <a:cs typeface="ＭＳ Ｐゴシック" charset="0"/>
              </a:rPr>
              <a:t> Your camera movements are ugly because your subjects are bad, your casts act badly because your dialogue is worthless; in a word, you don</a:t>
            </a:r>
            <a:r>
              <a:rPr lang="ja-JP" altLang="en-US" dirty="0">
                <a:latin typeface="Lucida Grande" charset="0"/>
                <a:ea typeface="ＭＳ Ｐゴシック" charset="0"/>
                <a:cs typeface="ＭＳ Ｐゴシック" charset="0"/>
              </a:rPr>
              <a:t>’</a:t>
            </a:r>
            <a:r>
              <a:rPr lang="en-US" dirty="0">
                <a:latin typeface="Lucida Grande" charset="0"/>
                <a:ea typeface="ＭＳ Ｐゴシック" charset="0"/>
                <a:cs typeface="ＭＳ Ｐゴシック" charset="0"/>
              </a:rPr>
              <a:t>t know how to create cinema because you no longer know what it is.</a:t>
            </a:r>
            <a:r>
              <a:rPr lang="ja-JP" altLang="en-US" dirty="0" smtClean="0">
                <a:latin typeface="Lucida Grande" charset="0"/>
                <a:ea typeface="ＭＳ Ｐゴシック" charset="0"/>
                <a:cs typeface="ＭＳ Ｐゴシック" charset="0"/>
              </a:rPr>
              <a:t>’</a:t>
            </a:r>
            <a:endParaRPr lang="en-GB" altLang="ja-JP" dirty="0" smtClean="0">
              <a:latin typeface="Lucida Grande" charset="0"/>
              <a:ea typeface="ＭＳ Ｐゴシック" charset="0"/>
              <a:cs typeface="ＭＳ Ｐゴシック" charset="0"/>
            </a:endParaRPr>
          </a:p>
          <a:p>
            <a:pPr marL="285750" indent="-285750">
              <a:buFont typeface="Arial"/>
              <a:buChar char="•"/>
            </a:pPr>
            <a:endParaRPr lang="en-GB" dirty="0">
              <a:latin typeface="Lucida Grande" charset="0"/>
              <a:ea typeface="ＭＳ Ｐゴシック" charset="0"/>
              <a:cs typeface="ＭＳ Ｐゴシック" charset="0"/>
            </a:endParaRPr>
          </a:p>
          <a:p>
            <a:pPr marL="285750" indent="-285750">
              <a:buFont typeface="Arial"/>
              <a:buChar char="•"/>
            </a:pPr>
            <a:r>
              <a:rPr lang="en-US" dirty="0" smtClean="0">
                <a:latin typeface="Lucida Grande" charset="0"/>
                <a:ea typeface="ＭＳ Ｐゴシック" charset="0"/>
                <a:cs typeface="ＭＳ Ｐゴシック" charset="0"/>
              </a:rPr>
              <a:t>The </a:t>
            </a:r>
            <a:r>
              <a:rPr lang="en-US" i="1" dirty="0" smtClean="0">
                <a:latin typeface="Lucida Grande" charset="0"/>
                <a:ea typeface="ＭＳ Ｐゴシック" charset="0"/>
                <a:cs typeface="ＭＳ Ｐゴシック" charset="0"/>
              </a:rPr>
              <a:t>Cahiers</a:t>
            </a:r>
            <a:r>
              <a:rPr lang="en-US" dirty="0" smtClean="0">
                <a:latin typeface="Lucida Grande" charset="0"/>
                <a:ea typeface="ＭＳ Ｐゴシック" charset="0"/>
                <a:cs typeface="ＭＳ Ｐゴシック" charset="0"/>
              </a:rPr>
              <a:t> contributors did not just write, they also directed films…</a:t>
            </a:r>
            <a:endParaRPr lang="en-US" dirty="0">
              <a:latin typeface="Lucida Grande" charset="0"/>
              <a:ea typeface="ＭＳ Ｐゴシック" charset="0"/>
              <a:cs typeface="ＭＳ Ｐゴシック" charset="0"/>
            </a:endParaRPr>
          </a:p>
          <a:p>
            <a:pPr marL="285750" indent="-285750">
              <a:buFont typeface="Arial"/>
              <a:buChar char="•"/>
            </a:pPr>
            <a:endParaRPr lang="en-US" dirty="0">
              <a:latin typeface="Lucida Grande" charset="0"/>
              <a:ea typeface="ＭＳ Ｐゴシック" charset="0"/>
              <a:cs typeface="ＭＳ Ｐゴシック" charset="0"/>
            </a:endParaRPr>
          </a:p>
        </p:txBody>
      </p:sp>
      <p:pic>
        <p:nvPicPr>
          <p:cNvPr id="3" name="Picture 2" descr="jean_luc_godard_fr.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7210" y="1732479"/>
            <a:ext cx="2750990" cy="4162818"/>
          </a:xfrm>
          <a:prstGeom prst="rect">
            <a:avLst/>
          </a:prstGeom>
        </p:spPr>
      </p:pic>
      <p:sp>
        <p:nvSpPr>
          <p:cNvPr id="6" name="TextBox 5"/>
          <p:cNvSpPr txBox="1"/>
          <p:nvPr/>
        </p:nvSpPr>
        <p:spPr>
          <a:xfrm>
            <a:off x="5707210" y="5895297"/>
            <a:ext cx="2280304" cy="369332"/>
          </a:xfrm>
          <a:prstGeom prst="rect">
            <a:avLst/>
          </a:prstGeom>
          <a:noFill/>
        </p:spPr>
        <p:txBody>
          <a:bodyPr wrap="none" rtlCol="0">
            <a:spAutoFit/>
          </a:bodyPr>
          <a:lstStyle/>
          <a:p>
            <a:r>
              <a:rPr lang="en-US" dirty="0" smtClean="0">
                <a:latin typeface="Lucida Grande"/>
                <a:cs typeface="Lucida Grande"/>
              </a:rPr>
              <a:t>Jean-Luc Goddard</a:t>
            </a:r>
            <a:endParaRPr lang="en-US" dirty="0">
              <a:latin typeface="Lucida Grande"/>
              <a:cs typeface="Lucida Grande"/>
            </a:endParaRPr>
          </a:p>
        </p:txBody>
      </p:sp>
    </p:spTree>
    <p:extLst>
      <p:ext uri="{BB962C8B-B14F-4D97-AF65-F5344CB8AC3E}">
        <p14:creationId xmlns:p14="http://schemas.microsoft.com/office/powerpoint/2010/main" val="77359143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0669"/>
            <a:ext cx="7772400" cy="1235270"/>
          </a:xfrm>
        </p:spPr>
        <p:txBody>
          <a:bodyPr>
            <a:normAutofit/>
          </a:bodyPr>
          <a:lstStyle/>
          <a:p>
            <a:r>
              <a:rPr lang="en-US" sz="3600" dirty="0" smtClean="0">
                <a:effectLst>
                  <a:reflection blurRad="6350" stA="55000" endA="300" endPos="45500" dir="5400000" sy="-100000" algn="bl" rotWithShape="0"/>
                </a:effectLst>
              </a:rPr>
              <a:t>Auteur Theory</a:t>
            </a:r>
            <a:endParaRPr lang="en-US" sz="3600" dirty="0">
              <a:effectLst>
                <a:reflection blurRad="6350" stA="55000" endA="300" endPos="45500" dir="5400000" sy="-100000" algn="bl" rotWithShape="0"/>
              </a:effectLst>
            </a:endParaRPr>
          </a:p>
        </p:txBody>
      </p:sp>
      <p:sp>
        <p:nvSpPr>
          <p:cNvPr id="4" name="TextBox 3"/>
          <p:cNvSpPr txBox="1"/>
          <p:nvPr/>
        </p:nvSpPr>
        <p:spPr>
          <a:xfrm>
            <a:off x="4186192" y="1761107"/>
            <a:ext cx="4642232" cy="4278094"/>
          </a:xfrm>
          <a:prstGeom prst="rect">
            <a:avLst/>
          </a:prstGeom>
          <a:noFill/>
        </p:spPr>
        <p:txBody>
          <a:bodyPr wrap="square" rtlCol="0">
            <a:spAutoFit/>
          </a:bodyPr>
          <a:lstStyle/>
          <a:p>
            <a:pPr marL="285750" indent="-285750">
              <a:buFont typeface="Arial"/>
              <a:buChar char="•"/>
            </a:pPr>
            <a:r>
              <a:rPr lang="en-US" sz="1600" dirty="0" err="1" smtClean="0">
                <a:latin typeface="Lucida Grande" charset="0"/>
                <a:ea typeface="ＭＳ Ｐゴシック" charset="0"/>
                <a:cs typeface="ＭＳ Ｐゴシック" charset="0"/>
              </a:rPr>
              <a:t>Rivette</a:t>
            </a:r>
            <a:r>
              <a:rPr lang="en-US" sz="1600" dirty="0" smtClean="0">
                <a:latin typeface="Lucida Grande" charset="0"/>
                <a:ea typeface="ＭＳ Ｐゴシック" charset="0"/>
                <a:cs typeface="ＭＳ Ｐゴシック" charset="0"/>
              </a:rPr>
              <a:t> </a:t>
            </a:r>
            <a:r>
              <a:rPr lang="en-US" sz="1600" dirty="0">
                <a:latin typeface="Lucida Grande" charset="0"/>
                <a:ea typeface="ＭＳ Ｐゴシック" charset="0"/>
                <a:cs typeface="ＭＳ Ｐゴシック" charset="0"/>
              </a:rPr>
              <a:t>made </a:t>
            </a:r>
            <a:r>
              <a:rPr lang="en-US" sz="1600" i="1" dirty="0">
                <a:latin typeface="Lucida Grande" charset="0"/>
                <a:ea typeface="ＭＳ Ｐゴシック" charset="0"/>
                <a:cs typeface="ＭＳ Ｐゴシック" charset="0"/>
              </a:rPr>
              <a:t>Paris Belongs to Us</a:t>
            </a:r>
            <a:r>
              <a:rPr lang="en-US" sz="1600" dirty="0">
                <a:latin typeface="Lucida Grande" charset="0"/>
                <a:ea typeface="ＭＳ Ｐゴシック" charset="0"/>
                <a:cs typeface="ＭＳ Ｐゴシック" charset="0"/>
              </a:rPr>
              <a:t> </a:t>
            </a:r>
            <a:r>
              <a:rPr lang="en-US" sz="1600" dirty="0" smtClean="0">
                <a:latin typeface="Lucida Grande" charset="0"/>
                <a:ea typeface="ＭＳ Ｐゴシック" charset="0"/>
                <a:cs typeface="ＭＳ Ｐゴシック" charset="0"/>
              </a:rPr>
              <a:t>(1961)</a:t>
            </a:r>
          </a:p>
          <a:p>
            <a:pPr marL="285750" indent="-285750">
              <a:buFont typeface="Arial"/>
              <a:buChar char="•"/>
            </a:pPr>
            <a:endParaRPr lang="en-US" sz="1600" dirty="0">
              <a:latin typeface="Lucida Grande" charset="0"/>
              <a:ea typeface="ＭＳ Ｐゴシック" charset="0"/>
              <a:cs typeface="ＭＳ Ｐゴシック" charset="0"/>
            </a:endParaRPr>
          </a:p>
          <a:p>
            <a:pPr marL="285750" indent="-285750">
              <a:buFont typeface="Arial"/>
              <a:buChar char="•"/>
            </a:pPr>
            <a:r>
              <a:rPr lang="en-US" sz="1600" dirty="0">
                <a:latin typeface="Lucida Grande" charset="0"/>
                <a:ea typeface="ＭＳ Ｐゴシック" charset="0"/>
                <a:cs typeface="ＭＳ Ｐゴシック" charset="0"/>
              </a:rPr>
              <a:t>Goddard made </a:t>
            </a:r>
            <a:r>
              <a:rPr lang="en-US" sz="1600" i="1" dirty="0">
                <a:latin typeface="Lucida Grande" charset="0"/>
                <a:ea typeface="ＭＳ Ｐゴシック" charset="0"/>
                <a:cs typeface="ＭＳ Ｐゴシック" charset="0"/>
              </a:rPr>
              <a:t>Breathless</a:t>
            </a:r>
            <a:r>
              <a:rPr lang="en-US" sz="1600" dirty="0">
                <a:latin typeface="Lucida Grande" charset="0"/>
                <a:ea typeface="ＭＳ Ｐゴシック" charset="0"/>
                <a:cs typeface="ＭＳ Ｐゴシック" charset="0"/>
              </a:rPr>
              <a:t> </a:t>
            </a:r>
            <a:r>
              <a:rPr lang="en-US" sz="1600" dirty="0" smtClean="0">
                <a:latin typeface="Lucida Grande" charset="0"/>
                <a:ea typeface="ＭＳ Ｐゴシック" charset="0"/>
                <a:cs typeface="ＭＳ Ｐゴシック" charset="0"/>
              </a:rPr>
              <a:t>(1960)</a:t>
            </a:r>
            <a:endParaRPr lang="en-US" sz="1600" dirty="0">
              <a:latin typeface="Lucida Grande" charset="0"/>
              <a:ea typeface="ＭＳ Ｐゴシック" charset="0"/>
              <a:cs typeface="ＭＳ Ｐゴシック" charset="0"/>
            </a:endParaRPr>
          </a:p>
          <a:p>
            <a:pPr marL="285750" indent="-285750">
              <a:buFont typeface="Arial"/>
              <a:buChar char="•"/>
            </a:pPr>
            <a:endParaRPr lang="en-US" sz="1600" dirty="0">
              <a:latin typeface="Lucida Grande" charset="0"/>
              <a:ea typeface="ＭＳ Ｐゴシック" charset="0"/>
              <a:cs typeface="ＭＳ Ｐゴシック" charset="0"/>
            </a:endParaRPr>
          </a:p>
          <a:p>
            <a:pPr marL="285750" indent="-285750">
              <a:buFont typeface="Arial"/>
              <a:buChar char="•"/>
            </a:pPr>
            <a:r>
              <a:rPr lang="en-US" sz="1600" dirty="0" smtClean="0">
                <a:latin typeface="Lucida Grande" charset="0"/>
                <a:ea typeface="ＭＳ Ｐゴシック" charset="0"/>
                <a:cs typeface="ＭＳ Ｐゴシック" charset="0"/>
              </a:rPr>
              <a:t>Truffaut </a:t>
            </a:r>
            <a:r>
              <a:rPr lang="en-US" sz="1600" dirty="0">
                <a:latin typeface="Lucida Grande" charset="0"/>
                <a:ea typeface="ＭＳ Ｐゴシック" charset="0"/>
                <a:cs typeface="ＭＳ Ｐゴシック" charset="0"/>
              </a:rPr>
              <a:t>made </a:t>
            </a:r>
            <a:r>
              <a:rPr lang="en-US" sz="1600" i="1" dirty="0">
                <a:latin typeface="Lucida Grande" charset="0"/>
                <a:ea typeface="ＭＳ Ｐゴシック" charset="0"/>
                <a:cs typeface="ＭＳ Ｐゴシック" charset="0"/>
              </a:rPr>
              <a:t>The 400 Blows</a:t>
            </a:r>
            <a:r>
              <a:rPr lang="en-US" sz="1600" dirty="0">
                <a:latin typeface="Lucida Grande" charset="0"/>
                <a:ea typeface="ＭＳ Ｐゴシック" charset="0"/>
                <a:cs typeface="ＭＳ Ｐゴシック" charset="0"/>
              </a:rPr>
              <a:t> </a:t>
            </a:r>
            <a:r>
              <a:rPr lang="en-US" sz="1600" dirty="0" smtClean="0">
                <a:latin typeface="Lucida Grande" charset="0"/>
                <a:ea typeface="ＭＳ Ｐゴシック" charset="0"/>
                <a:cs typeface="ＭＳ Ｐゴシック" charset="0"/>
              </a:rPr>
              <a:t>(1959)  </a:t>
            </a:r>
          </a:p>
          <a:p>
            <a:pPr marL="285750" indent="-285750">
              <a:buFont typeface="Arial"/>
              <a:buChar char="•"/>
            </a:pPr>
            <a:endParaRPr lang="en-US" sz="1600" dirty="0">
              <a:latin typeface="Lucida Grande" charset="0"/>
              <a:ea typeface="ＭＳ Ｐゴシック" charset="0"/>
              <a:cs typeface="ＭＳ Ｐゴシック" charset="0"/>
            </a:endParaRPr>
          </a:p>
          <a:p>
            <a:pPr marL="285750" indent="-285750">
              <a:buFont typeface="Arial"/>
              <a:buChar char="•"/>
            </a:pPr>
            <a:r>
              <a:rPr lang="en-US" sz="1600" dirty="0" smtClean="0">
                <a:latin typeface="Lucida Grande" charset="0"/>
                <a:ea typeface="ＭＳ Ｐゴシック" charset="0"/>
                <a:cs typeface="ＭＳ Ｐゴシック" charset="0"/>
              </a:rPr>
              <a:t>These </a:t>
            </a:r>
            <a:r>
              <a:rPr lang="en-US" sz="1600" dirty="0">
                <a:latin typeface="Lucida Grande" charset="0"/>
                <a:ea typeface="ＭＳ Ｐゴシック" charset="0"/>
                <a:cs typeface="ＭＳ Ｐゴシック" charset="0"/>
              </a:rPr>
              <a:t>films were known </a:t>
            </a:r>
            <a:r>
              <a:rPr lang="en-US" sz="1600" dirty="0" smtClean="0">
                <a:latin typeface="Lucida Grande" charset="0"/>
                <a:ea typeface="ＭＳ Ｐゴシック" charset="0"/>
                <a:cs typeface="ＭＳ Ｐゴシック" charset="0"/>
              </a:rPr>
              <a:t>as French </a:t>
            </a:r>
            <a:r>
              <a:rPr lang="en-US" sz="1600" dirty="0">
                <a:latin typeface="Lucida Grande" charset="0"/>
                <a:ea typeface="ＭＳ Ｐゴシック" charset="0"/>
                <a:cs typeface="ＭＳ Ｐゴシック" charset="0"/>
              </a:rPr>
              <a:t>New Wave </a:t>
            </a:r>
            <a:r>
              <a:rPr lang="en-US" sz="1600" dirty="0" smtClean="0">
                <a:latin typeface="Lucida Grande" charset="0"/>
                <a:ea typeface="ＭＳ Ｐゴシック" charset="0"/>
                <a:cs typeface="ＭＳ Ｐゴシック" charset="0"/>
              </a:rPr>
              <a:t>cinema</a:t>
            </a:r>
          </a:p>
          <a:p>
            <a:pPr marL="285750" indent="-285750">
              <a:buFont typeface="Arial"/>
              <a:buChar char="•"/>
            </a:pPr>
            <a:endParaRPr lang="en-US" sz="1600" dirty="0">
              <a:latin typeface="Lucida Grande" charset="0"/>
              <a:ea typeface="ＭＳ Ｐゴシック" charset="0"/>
              <a:cs typeface="ＭＳ Ｐゴシック" charset="0"/>
            </a:endParaRPr>
          </a:p>
          <a:p>
            <a:pPr marL="285750" indent="-285750">
              <a:buFont typeface="Arial"/>
              <a:buChar char="•"/>
            </a:pPr>
            <a:r>
              <a:rPr lang="en-US" sz="1600" i="1" dirty="0" smtClean="0">
                <a:latin typeface="Lucida Grande" charset="0"/>
                <a:ea typeface="ＭＳ Ｐゴシック" charset="0"/>
                <a:cs typeface="ＭＳ Ｐゴシック" charset="0"/>
              </a:rPr>
              <a:t>The </a:t>
            </a:r>
            <a:r>
              <a:rPr lang="en-US" sz="1600" i="1" dirty="0">
                <a:latin typeface="Lucida Grande" charset="0"/>
                <a:ea typeface="ＭＳ Ｐゴシック" charset="0"/>
                <a:cs typeface="ＭＳ Ｐゴシック" charset="0"/>
              </a:rPr>
              <a:t>400 Blows</a:t>
            </a:r>
            <a:r>
              <a:rPr lang="en-US" sz="1600" dirty="0">
                <a:latin typeface="Lucida Grande" charset="0"/>
                <a:ea typeface="ＭＳ Ｐゴシック" charset="0"/>
                <a:cs typeface="ＭＳ Ｐゴシック" charset="0"/>
              </a:rPr>
              <a:t> won the Grand Prize at the Cannes Film </a:t>
            </a:r>
            <a:r>
              <a:rPr lang="en-US" sz="1600" dirty="0" smtClean="0">
                <a:latin typeface="Lucida Grande" charset="0"/>
                <a:ea typeface="ＭＳ Ｐゴシック" charset="0"/>
                <a:cs typeface="ＭＳ Ｐゴシック" charset="0"/>
              </a:rPr>
              <a:t>festival</a:t>
            </a:r>
          </a:p>
          <a:p>
            <a:pPr marL="285750" indent="-285750">
              <a:buFont typeface="Arial"/>
              <a:buChar char="•"/>
            </a:pPr>
            <a:endParaRPr lang="en-US" sz="1600" dirty="0">
              <a:latin typeface="Lucida Grande" charset="0"/>
              <a:ea typeface="ＭＳ Ｐゴシック" charset="0"/>
              <a:cs typeface="ＭＳ Ｐゴシック" charset="0"/>
            </a:endParaRPr>
          </a:p>
          <a:p>
            <a:pPr marL="285750" indent="-285750">
              <a:buFont typeface="Arial"/>
              <a:buChar char="•"/>
            </a:pPr>
            <a:r>
              <a:rPr lang="en-US" sz="1600" dirty="0" smtClean="0">
                <a:latin typeface="Lucida Grande" charset="0"/>
                <a:ea typeface="ＭＳ Ｐゴシック" charset="0"/>
                <a:cs typeface="ＭＳ Ｐゴシック" charset="0"/>
              </a:rPr>
              <a:t>Goddard</a:t>
            </a:r>
            <a:r>
              <a:rPr lang="en-US" sz="1600" dirty="0">
                <a:latin typeface="Lucida Grande" charset="0"/>
                <a:ea typeface="ＭＳ Ｐゴシック" charset="0"/>
                <a:cs typeface="ＭＳ Ｐゴシック" charset="0"/>
              </a:rPr>
              <a:t>: </a:t>
            </a:r>
            <a:r>
              <a:rPr lang="ja-JP" altLang="en-US" sz="1600" dirty="0">
                <a:latin typeface="Lucida Grande" charset="0"/>
                <a:ea typeface="ＭＳ Ｐゴシック" charset="0"/>
                <a:cs typeface="ＭＳ Ｐゴシック" charset="0"/>
              </a:rPr>
              <a:t>“</a:t>
            </a:r>
            <a:r>
              <a:rPr lang="en-US" sz="1600" dirty="0">
                <a:latin typeface="Lucida Grande" charset="0"/>
                <a:ea typeface="ＭＳ Ｐゴシック" charset="0"/>
                <a:cs typeface="ＭＳ Ｐゴシック" charset="0"/>
              </a:rPr>
              <a:t>We won the day in having it acknowledged in principle that a film by Hitchcock, for example, is as important as a book by Aragon. Film </a:t>
            </a:r>
            <a:r>
              <a:rPr lang="en-US" sz="1600" i="1" dirty="0">
                <a:latin typeface="Lucida Grande" charset="0"/>
                <a:ea typeface="ＭＳ Ｐゴシック" charset="0"/>
                <a:cs typeface="ＭＳ Ｐゴシック" charset="0"/>
              </a:rPr>
              <a:t>auteurs</a:t>
            </a:r>
            <a:r>
              <a:rPr lang="en-US" sz="1600" dirty="0">
                <a:latin typeface="Lucida Grande" charset="0"/>
                <a:ea typeface="ＭＳ Ｐゴシック" charset="0"/>
                <a:cs typeface="ＭＳ Ｐゴシック" charset="0"/>
              </a:rPr>
              <a:t>, thanks to us have finally entered the history books.</a:t>
            </a:r>
            <a:r>
              <a:rPr lang="ja-JP" altLang="en-US" sz="1600" dirty="0" smtClean="0">
                <a:latin typeface="Lucida Grande" charset="0"/>
                <a:ea typeface="ＭＳ Ｐゴシック" charset="0"/>
                <a:cs typeface="ＭＳ Ｐゴシック" charset="0"/>
              </a:rPr>
              <a:t>”</a:t>
            </a:r>
            <a:endParaRPr lang="en-US" sz="1600" dirty="0">
              <a:latin typeface="Lucida Grande" charset="0"/>
              <a:ea typeface="ＭＳ Ｐゴシック" charset="0"/>
              <a:cs typeface="ＭＳ Ｐゴシック" charset="0"/>
            </a:endParaRPr>
          </a:p>
        </p:txBody>
      </p:sp>
      <p:pic>
        <p:nvPicPr>
          <p:cNvPr id="5" name="Picture 4" descr="EAH_400Blows.jpeg">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615939"/>
            <a:ext cx="3141419" cy="4423262"/>
          </a:xfrm>
          <a:prstGeom prst="rect">
            <a:avLst/>
          </a:prstGeom>
        </p:spPr>
      </p:pic>
    </p:spTree>
    <p:extLst>
      <p:ext uri="{BB962C8B-B14F-4D97-AF65-F5344CB8AC3E}">
        <p14:creationId xmlns:p14="http://schemas.microsoft.com/office/powerpoint/2010/main" val="81011035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0669"/>
            <a:ext cx="7772400" cy="1235270"/>
          </a:xfrm>
        </p:spPr>
        <p:txBody>
          <a:bodyPr>
            <a:normAutofit/>
          </a:bodyPr>
          <a:lstStyle/>
          <a:p>
            <a:r>
              <a:rPr lang="en-US" sz="3600" dirty="0" smtClean="0">
                <a:effectLst>
                  <a:reflection blurRad="6350" stA="55000" endA="300" endPos="45500" dir="5400000" sy="-100000" algn="bl" rotWithShape="0"/>
                </a:effectLst>
              </a:rPr>
              <a:t>Auteur Theory</a:t>
            </a:r>
            <a:endParaRPr lang="en-US" sz="3600" dirty="0">
              <a:effectLst>
                <a:reflection blurRad="6350" stA="55000" endA="300" endPos="45500" dir="5400000" sy="-100000" algn="bl" rotWithShape="0"/>
              </a:effectLst>
            </a:endParaRPr>
          </a:p>
        </p:txBody>
      </p:sp>
      <p:sp>
        <p:nvSpPr>
          <p:cNvPr id="4" name="TextBox 3"/>
          <p:cNvSpPr txBox="1"/>
          <p:nvPr/>
        </p:nvSpPr>
        <p:spPr>
          <a:xfrm>
            <a:off x="515426" y="1667433"/>
            <a:ext cx="5277257" cy="4770537"/>
          </a:xfrm>
          <a:prstGeom prst="rect">
            <a:avLst/>
          </a:prstGeom>
          <a:noFill/>
        </p:spPr>
        <p:txBody>
          <a:bodyPr wrap="square" rtlCol="0">
            <a:spAutoFit/>
          </a:bodyPr>
          <a:lstStyle/>
          <a:p>
            <a:pPr marL="285750" indent="-285750">
              <a:buFont typeface="Arial"/>
              <a:buChar char="•"/>
            </a:pPr>
            <a:r>
              <a:rPr lang="en-GB" sz="1600" dirty="0">
                <a:latin typeface="Lucida Grande" charset="0"/>
                <a:ea typeface="ＭＳ Ｐゴシック" charset="0"/>
                <a:cs typeface="ＭＳ Ｐゴシック" charset="0"/>
              </a:rPr>
              <a:t>The director as Auteur had certainly been around before the 1960s, but these directors were few and far between, such as </a:t>
            </a:r>
            <a:r>
              <a:rPr lang="en-GB" sz="1600" dirty="0" err="1">
                <a:latin typeface="Lucida Grande" charset="0"/>
                <a:ea typeface="ＭＳ Ｐゴシック" charset="0"/>
                <a:cs typeface="ＭＳ Ｐゴシック" charset="0"/>
              </a:rPr>
              <a:t>Tod</a:t>
            </a:r>
            <a:r>
              <a:rPr lang="en-GB" sz="1600" dirty="0">
                <a:latin typeface="Lucida Grande" charset="0"/>
                <a:ea typeface="ＭＳ Ｐゴシック" charset="0"/>
                <a:cs typeface="ＭＳ Ｐゴシック" charset="0"/>
              </a:rPr>
              <a:t> Browning, (Freaks 1932) who was dubbed </a:t>
            </a:r>
            <a:r>
              <a:rPr lang="en-GB" sz="1600" i="1" dirty="0">
                <a:latin typeface="Lucida Grande" charset="0"/>
                <a:ea typeface="ＭＳ Ｐゴシック" charset="0"/>
                <a:cs typeface="ＭＳ Ｐゴシック" charset="0"/>
              </a:rPr>
              <a:t>‘the Edgar Allan Poe of the cinema</a:t>
            </a:r>
            <a:r>
              <a:rPr lang="en-GB" sz="1600" dirty="0" smtClean="0">
                <a:latin typeface="Lucida Grande" charset="0"/>
                <a:ea typeface="ＭＳ Ｐゴシック" charset="0"/>
                <a:cs typeface="ＭＳ Ｐゴシック" charset="0"/>
              </a:rPr>
              <a:t>’ </a:t>
            </a:r>
          </a:p>
          <a:p>
            <a:pPr marL="285750" indent="-285750">
              <a:buFont typeface="Arial"/>
              <a:buChar char="•"/>
            </a:pPr>
            <a:endParaRPr lang="en-GB" sz="1600" dirty="0">
              <a:latin typeface="Lucida Grande" charset="0"/>
              <a:ea typeface="ＭＳ Ｐゴシック" charset="0"/>
              <a:cs typeface="ＭＳ Ｐゴシック" charset="0"/>
            </a:endParaRPr>
          </a:p>
          <a:p>
            <a:pPr marL="285750" indent="-285750">
              <a:buFont typeface="Arial"/>
              <a:buChar char="•"/>
            </a:pPr>
            <a:r>
              <a:rPr lang="en-GB" sz="1600" dirty="0" smtClean="0">
                <a:latin typeface="Lucida Grande" charset="0"/>
                <a:ea typeface="ＭＳ Ｐゴシック" charset="0"/>
                <a:cs typeface="ＭＳ Ｐゴシック" charset="0"/>
              </a:rPr>
              <a:t>He </a:t>
            </a:r>
            <a:r>
              <a:rPr lang="en-GB" sz="1600" dirty="0">
                <a:latin typeface="Lucida Grande" charset="0"/>
                <a:ea typeface="ＭＳ Ｐゴシック" charset="0"/>
                <a:cs typeface="ＭＳ Ｐゴシック" charset="0"/>
              </a:rPr>
              <a:t>made films such as ‘Dracula’ in 1931 and was the king of the early horror </a:t>
            </a:r>
            <a:r>
              <a:rPr lang="en-GB" sz="1600" dirty="0" smtClean="0">
                <a:latin typeface="Lucida Grande" charset="0"/>
                <a:ea typeface="ＭＳ Ｐゴシック" charset="0"/>
                <a:cs typeface="ＭＳ Ｐゴシック" charset="0"/>
              </a:rPr>
              <a:t>genre</a:t>
            </a:r>
          </a:p>
          <a:p>
            <a:pPr marL="285750" indent="-285750">
              <a:buFont typeface="Arial"/>
              <a:buChar char="•"/>
            </a:pPr>
            <a:endParaRPr lang="en-GB" sz="1600" dirty="0">
              <a:latin typeface="Lucida Grande" charset="0"/>
              <a:ea typeface="ＭＳ Ｐゴシック" charset="0"/>
              <a:cs typeface="ＭＳ Ｐゴシック" charset="0"/>
            </a:endParaRPr>
          </a:p>
          <a:p>
            <a:pPr marL="285750" indent="-285750">
              <a:buFont typeface="Arial"/>
              <a:buChar char="•"/>
            </a:pPr>
            <a:r>
              <a:rPr lang="en-GB" sz="1600" dirty="0">
                <a:latin typeface="Lucida Grande" charset="0"/>
                <a:ea typeface="ＭＳ Ｐゴシック" charset="0"/>
                <a:cs typeface="ＭＳ Ｐゴシック" charset="0"/>
              </a:rPr>
              <a:t>But these directors were not known as auteurs until the development of auteur theory in the late ‘50’s &amp; ‘60’</a:t>
            </a:r>
            <a:r>
              <a:rPr lang="en-GB" sz="1600" dirty="0" smtClean="0">
                <a:latin typeface="Lucida Grande" charset="0"/>
                <a:ea typeface="ＭＳ Ｐゴシック" charset="0"/>
                <a:cs typeface="ＭＳ Ｐゴシック" charset="0"/>
              </a:rPr>
              <a:t>s</a:t>
            </a:r>
          </a:p>
          <a:p>
            <a:pPr marL="285750" indent="-285750">
              <a:buFont typeface="Arial"/>
              <a:buChar char="•"/>
            </a:pPr>
            <a:endParaRPr lang="en-GB" sz="1600" dirty="0">
              <a:latin typeface="Lucida Grande" charset="0"/>
              <a:ea typeface="ＭＳ Ｐゴシック" charset="0"/>
              <a:cs typeface="ＭＳ Ｐゴシック" charset="0"/>
            </a:endParaRPr>
          </a:p>
          <a:p>
            <a:pPr marL="285750" indent="-285750">
              <a:buFont typeface="Arial"/>
              <a:buChar char="•"/>
            </a:pPr>
            <a:r>
              <a:rPr lang="en-GB" sz="1600" dirty="0">
                <a:latin typeface="Lucida Grande" charset="0"/>
                <a:ea typeface="ＭＳ Ｐゴシック" charset="0"/>
                <a:cs typeface="ＭＳ Ｐゴシック" charset="0"/>
              </a:rPr>
              <a:t>It was not until the end of the Studio System (started by The Paramount Decree 1949) in the late fifties and early sixties, that the director, had any chance of becoming an auteur because of the strict control that the studios held over the individual</a:t>
            </a:r>
            <a:endParaRPr lang="en-US" sz="1600" dirty="0">
              <a:latin typeface="Lucida Grande" charset="0"/>
              <a:ea typeface="ＭＳ Ｐゴシック" charset="0"/>
              <a:cs typeface="ＭＳ Ｐゴシック" charset="0"/>
            </a:endParaRPr>
          </a:p>
        </p:txBody>
      </p:sp>
      <p:pic>
        <p:nvPicPr>
          <p:cNvPr id="3" name="Picture 2" descr="freaks3.jpeg">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3648" y="2034157"/>
            <a:ext cx="2596172" cy="3970318"/>
          </a:xfrm>
          <a:prstGeom prst="rect">
            <a:avLst/>
          </a:prstGeom>
        </p:spPr>
      </p:pic>
    </p:spTree>
    <p:extLst>
      <p:ext uri="{BB962C8B-B14F-4D97-AF65-F5344CB8AC3E}">
        <p14:creationId xmlns:p14="http://schemas.microsoft.com/office/powerpoint/2010/main" val="322047709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0669"/>
            <a:ext cx="7772400" cy="1235270"/>
          </a:xfrm>
        </p:spPr>
        <p:txBody>
          <a:bodyPr>
            <a:normAutofit/>
          </a:bodyPr>
          <a:lstStyle/>
          <a:p>
            <a:r>
              <a:rPr lang="en-US" sz="3600" dirty="0" smtClean="0">
                <a:effectLst>
                  <a:reflection blurRad="6350" stA="55000" endA="300" endPos="45500" dir="5400000" sy="-100000" algn="bl" rotWithShape="0"/>
                </a:effectLst>
              </a:rPr>
              <a:t>Director of Auteur</a:t>
            </a:r>
            <a:endParaRPr lang="en-US" sz="3600" dirty="0">
              <a:effectLst>
                <a:reflection blurRad="6350" stA="55000" endA="300" endPos="45500" dir="5400000" sy="-100000" algn="bl" rotWithShape="0"/>
              </a:effectLst>
            </a:endParaRPr>
          </a:p>
        </p:txBody>
      </p:sp>
      <p:sp>
        <p:nvSpPr>
          <p:cNvPr id="4" name="TextBox 3"/>
          <p:cNvSpPr txBox="1"/>
          <p:nvPr/>
        </p:nvSpPr>
        <p:spPr>
          <a:xfrm>
            <a:off x="3815968" y="1682923"/>
            <a:ext cx="4642232" cy="4801315"/>
          </a:xfrm>
          <a:prstGeom prst="rect">
            <a:avLst/>
          </a:prstGeom>
          <a:noFill/>
        </p:spPr>
        <p:txBody>
          <a:bodyPr wrap="square" rtlCol="0">
            <a:spAutoFit/>
          </a:bodyPr>
          <a:lstStyle/>
          <a:p>
            <a:pPr marL="285750" indent="-285750">
              <a:buFont typeface="Arial"/>
              <a:buChar char="•"/>
            </a:pPr>
            <a:r>
              <a:rPr lang="en-GB" dirty="0">
                <a:latin typeface="Lucida Grande" charset="0"/>
                <a:ea typeface="ＭＳ Ｐゴシック" charset="0"/>
                <a:cs typeface="ＭＳ Ｐゴシック" charset="0"/>
              </a:rPr>
              <a:t>Dictionary definition:  ‘…dominates the film-making process’ so much ‘…that it is appropriate to call the director the auteur, or author, of the motion </a:t>
            </a:r>
            <a:r>
              <a:rPr lang="en-GB" dirty="0" smtClean="0">
                <a:latin typeface="Lucida Grande" charset="0"/>
                <a:ea typeface="ＭＳ Ｐゴシック" charset="0"/>
                <a:cs typeface="ＭＳ Ｐゴシック" charset="0"/>
              </a:rPr>
              <a:t>picture</a:t>
            </a:r>
          </a:p>
          <a:p>
            <a:pPr marL="285750" indent="-285750">
              <a:buFont typeface="Arial"/>
              <a:buChar char="•"/>
            </a:pPr>
            <a:endParaRPr lang="en-GB" dirty="0">
              <a:latin typeface="Lucida Grande" charset="0"/>
              <a:ea typeface="ＭＳ Ｐゴシック" charset="0"/>
              <a:cs typeface="ＭＳ Ｐゴシック" charset="0"/>
            </a:endParaRPr>
          </a:p>
          <a:p>
            <a:pPr marL="285750" indent="-285750">
              <a:buFont typeface="Arial"/>
              <a:buChar char="•"/>
            </a:pPr>
            <a:r>
              <a:rPr lang="en-GB" dirty="0">
                <a:latin typeface="Lucida Grande" charset="0"/>
                <a:ea typeface="ＭＳ Ｐゴシック" charset="0"/>
                <a:cs typeface="ＭＳ Ｐゴシック" charset="0"/>
              </a:rPr>
              <a:t>The theory also states that the director projects his or her own personal style onto the film as they are ‘…the primary person responsible for the creation of’  the </a:t>
            </a:r>
            <a:r>
              <a:rPr lang="en-GB" dirty="0" smtClean="0">
                <a:latin typeface="Lucida Grande" charset="0"/>
                <a:ea typeface="ＭＳ Ｐゴシック" charset="0"/>
                <a:cs typeface="ＭＳ Ｐゴシック" charset="0"/>
              </a:rPr>
              <a:t>film</a:t>
            </a:r>
          </a:p>
          <a:p>
            <a:pPr marL="285750" indent="-285750">
              <a:buFont typeface="Arial"/>
              <a:buChar char="•"/>
            </a:pPr>
            <a:endParaRPr lang="en-GB" dirty="0">
              <a:latin typeface="Lucida Grande" charset="0"/>
              <a:ea typeface="ＭＳ Ｐゴシック" charset="0"/>
              <a:cs typeface="ＭＳ Ｐゴシック" charset="0"/>
            </a:endParaRPr>
          </a:p>
          <a:p>
            <a:pPr marL="285750" indent="-285750">
              <a:buFont typeface="Arial"/>
              <a:buChar char="•"/>
            </a:pPr>
            <a:r>
              <a:rPr lang="en-GB" dirty="0">
                <a:latin typeface="Lucida Grande" charset="0"/>
                <a:ea typeface="ＭＳ Ｐゴシック" charset="0"/>
                <a:cs typeface="ＭＳ Ｐゴシック" charset="0"/>
              </a:rPr>
              <a:t>However, another important aspect of this theory is the ‘…commonality of theme’  that is seen in each of the films that the director makes</a:t>
            </a:r>
            <a:endParaRPr lang="en-US" dirty="0">
              <a:latin typeface="Lucida Grande" charset="0"/>
              <a:ea typeface="ＭＳ Ｐゴシック" charset="0"/>
              <a:cs typeface="ＭＳ Ｐゴシック" charset="0"/>
            </a:endParaRPr>
          </a:p>
        </p:txBody>
      </p:sp>
    </p:spTree>
    <p:extLst>
      <p:ext uri="{BB962C8B-B14F-4D97-AF65-F5344CB8AC3E}">
        <p14:creationId xmlns:p14="http://schemas.microsoft.com/office/powerpoint/2010/main" val="6344812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0669"/>
            <a:ext cx="7772400" cy="1235270"/>
          </a:xfrm>
        </p:spPr>
        <p:txBody>
          <a:bodyPr>
            <a:normAutofit/>
          </a:bodyPr>
          <a:lstStyle/>
          <a:p>
            <a:r>
              <a:rPr lang="en-US" sz="3600" dirty="0" smtClean="0">
                <a:effectLst>
                  <a:reflection blurRad="6350" stA="55000" endA="300" endPos="45500" dir="5400000" sy="-100000" algn="bl" rotWithShape="0"/>
                </a:effectLst>
              </a:rPr>
              <a:t>Traditional French Cinema</a:t>
            </a:r>
            <a:endParaRPr lang="en-US" sz="3600" dirty="0">
              <a:effectLst>
                <a:reflection blurRad="6350" stA="55000" endA="300" endPos="45500" dir="5400000" sy="-100000" algn="bl" rotWithShape="0"/>
              </a:effectLst>
            </a:endParaRPr>
          </a:p>
        </p:txBody>
      </p:sp>
      <p:sp>
        <p:nvSpPr>
          <p:cNvPr id="4" name="TextBox 3"/>
          <p:cNvSpPr txBox="1"/>
          <p:nvPr/>
        </p:nvSpPr>
        <p:spPr>
          <a:xfrm>
            <a:off x="685800" y="1445554"/>
            <a:ext cx="7569550" cy="5170646"/>
          </a:xfrm>
          <a:prstGeom prst="rect">
            <a:avLst/>
          </a:prstGeom>
          <a:noFill/>
        </p:spPr>
        <p:txBody>
          <a:bodyPr wrap="square" rtlCol="0">
            <a:spAutoFit/>
          </a:bodyPr>
          <a:lstStyle/>
          <a:p>
            <a:pPr marL="285750" indent="-285750">
              <a:buFont typeface="Arial"/>
              <a:buChar char="•"/>
            </a:pPr>
            <a:r>
              <a:rPr lang="en-US" sz="1500" dirty="0">
                <a:latin typeface="Lucida Grande" charset="0"/>
                <a:ea typeface="ＭＳ Ｐゴシック" charset="0"/>
                <a:cs typeface="ＭＳ Ｐゴシック" charset="0"/>
              </a:rPr>
              <a:t>Large budgets</a:t>
            </a:r>
          </a:p>
          <a:p>
            <a:pPr marL="285750" indent="-285750">
              <a:buFont typeface="Arial"/>
              <a:buChar char="•"/>
            </a:pPr>
            <a:endParaRPr lang="en-US" sz="1500" dirty="0">
              <a:latin typeface="Lucida Grande" charset="0"/>
              <a:ea typeface="ＭＳ Ｐゴシック" charset="0"/>
              <a:cs typeface="ＭＳ Ｐゴシック" charset="0"/>
            </a:endParaRPr>
          </a:p>
          <a:p>
            <a:pPr marL="285750" indent="-285750">
              <a:buFont typeface="Arial"/>
              <a:buChar char="•"/>
            </a:pPr>
            <a:r>
              <a:rPr lang="en-US" sz="1500" dirty="0" smtClean="0">
                <a:latin typeface="Lucida Grande" charset="0"/>
                <a:ea typeface="ＭＳ Ｐゴシック" charset="0"/>
                <a:cs typeface="ＭＳ Ｐゴシック" charset="0"/>
              </a:rPr>
              <a:t>Established </a:t>
            </a:r>
            <a:r>
              <a:rPr lang="en-US" sz="1500" dirty="0">
                <a:latin typeface="Lucida Grande" charset="0"/>
                <a:ea typeface="ＭＳ Ｐゴシック" charset="0"/>
                <a:cs typeface="ＭＳ Ｐゴシック" charset="0"/>
              </a:rPr>
              <a:t>stars</a:t>
            </a:r>
          </a:p>
          <a:p>
            <a:pPr marL="285750" indent="-285750">
              <a:buFont typeface="Arial"/>
              <a:buChar char="•"/>
            </a:pPr>
            <a:endParaRPr lang="en-US" sz="1500" dirty="0">
              <a:latin typeface="Lucida Grande" charset="0"/>
              <a:ea typeface="ＭＳ Ｐゴシック" charset="0"/>
              <a:cs typeface="ＭＳ Ｐゴシック" charset="0"/>
            </a:endParaRPr>
          </a:p>
          <a:p>
            <a:pPr marL="285750" indent="-285750">
              <a:buFont typeface="Arial"/>
              <a:buChar char="•"/>
            </a:pPr>
            <a:r>
              <a:rPr lang="en-US" sz="1500" dirty="0" smtClean="0">
                <a:latin typeface="Lucida Grande" charset="0"/>
                <a:ea typeface="ＭＳ Ｐゴシック" charset="0"/>
                <a:cs typeface="ＭＳ Ｐゴシック" charset="0"/>
              </a:rPr>
              <a:t>Literary</a:t>
            </a:r>
            <a:r>
              <a:rPr lang="en-US" sz="1500" dirty="0">
                <a:latin typeface="Lucida Grande" charset="0"/>
                <a:ea typeface="ＭＳ Ｐゴシック" charset="0"/>
                <a:cs typeface="ＭＳ Ｐゴシック" charset="0"/>
              </a:rPr>
              <a:t>/historical characters (archetypal heroes)</a:t>
            </a:r>
          </a:p>
          <a:p>
            <a:pPr marL="285750" indent="-285750">
              <a:buFont typeface="Arial"/>
              <a:buChar char="•"/>
            </a:pPr>
            <a:endParaRPr lang="en-US" sz="1500" dirty="0">
              <a:latin typeface="Lucida Grande" charset="0"/>
              <a:ea typeface="ＭＳ Ｐゴシック" charset="0"/>
              <a:cs typeface="ＭＳ Ｐゴシック" charset="0"/>
            </a:endParaRPr>
          </a:p>
          <a:p>
            <a:pPr marL="285750" indent="-285750">
              <a:buFont typeface="Arial"/>
              <a:buChar char="•"/>
            </a:pPr>
            <a:r>
              <a:rPr lang="en-US" sz="1500" dirty="0" smtClean="0">
                <a:latin typeface="Lucida Grande" charset="0"/>
                <a:ea typeface="ＭＳ Ｐゴシック" charset="0"/>
                <a:cs typeface="ＭＳ Ｐゴシック" charset="0"/>
              </a:rPr>
              <a:t>Adaptations </a:t>
            </a:r>
            <a:r>
              <a:rPr lang="en-US" sz="1500" dirty="0">
                <a:latin typeface="Lucida Grande" charset="0"/>
                <a:ea typeface="ＭＳ Ｐゴシック" charset="0"/>
                <a:cs typeface="ＭＳ Ｐゴシック" charset="0"/>
              </a:rPr>
              <a:t>of classics (popular but little thematic originality)</a:t>
            </a:r>
          </a:p>
          <a:p>
            <a:pPr marL="285750" indent="-285750">
              <a:buFont typeface="Arial"/>
              <a:buChar char="•"/>
            </a:pPr>
            <a:endParaRPr lang="en-US" sz="1500" dirty="0">
              <a:latin typeface="Lucida Grande" charset="0"/>
              <a:ea typeface="ＭＳ Ｐゴシック" charset="0"/>
              <a:cs typeface="ＭＳ Ｐゴシック" charset="0"/>
            </a:endParaRPr>
          </a:p>
          <a:p>
            <a:pPr marL="285750" indent="-285750">
              <a:buFont typeface="Arial"/>
              <a:buChar char="•"/>
            </a:pPr>
            <a:r>
              <a:rPr lang="en-US" sz="1500" dirty="0" smtClean="0">
                <a:latin typeface="Lucida Grande" charset="0"/>
                <a:ea typeface="ＭＳ Ｐゴシック" charset="0"/>
                <a:cs typeface="ＭＳ Ｐゴシック" charset="0"/>
              </a:rPr>
              <a:t>Traditional </a:t>
            </a:r>
            <a:r>
              <a:rPr lang="en-US" sz="1500" dirty="0">
                <a:latin typeface="Lucida Grande" charset="0"/>
                <a:ea typeface="ＭＳ Ｐゴシック" charset="0"/>
                <a:cs typeface="ＭＳ Ｐゴシック" charset="0"/>
              </a:rPr>
              <a:t>narratives (classical construction and plot)</a:t>
            </a:r>
          </a:p>
          <a:p>
            <a:pPr marL="285750" indent="-285750">
              <a:buFont typeface="Arial"/>
              <a:buChar char="•"/>
            </a:pPr>
            <a:endParaRPr lang="en-US" sz="1500" dirty="0">
              <a:latin typeface="Lucida Grande" charset="0"/>
              <a:ea typeface="ＭＳ Ｐゴシック" charset="0"/>
              <a:cs typeface="ＭＳ Ｐゴシック" charset="0"/>
            </a:endParaRPr>
          </a:p>
          <a:p>
            <a:pPr marL="285750" indent="-285750">
              <a:buFont typeface="Arial"/>
              <a:buChar char="•"/>
            </a:pPr>
            <a:r>
              <a:rPr lang="en-US" sz="1500" dirty="0" smtClean="0">
                <a:latin typeface="Lucida Grande" charset="0"/>
                <a:ea typeface="ＭＳ Ｐゴシック" charset="0"/>
                <a:cs typeface="ＭＳ Ｐゴシック" charset="0"/>
              </a:rPr>
              <a:t>Domination </a:t>
            </a:r>
            <a:r>
              <a:rPr lang="en-US" sz="1500" dirty="0">
                <a:latin typeface="Lucida Grande" charset="0"/>
                <a:ea typeface="ＭＳ Ｐゴシック" charset="0"/>
                <a:cs typeface="ＭＳ Ｐゴシック" charset="0"/>
              </a:rPr>
              <a:t>of scripted dialogue (power of scriptwriter)</a:t>
            </a:r>
          </a:p>
          <a:p>
            <a:pPr marL="285750" indent="-285750">
              <a:buFont typeface="Arial"/>
              <a:buChar char="•"/>
            </a:pPr>
            <a:endParaRPr lang="en-US" sz="1500" dirty="0">
              <a:latin typeface="Lucida Grande" charset="0"/>
              <a:ea typeface="ＭＳ Ｐゴシック" charset="0"/>
              <a:cs typeface="ＭＳ Ｐゴシック" charset="0"/>
            </a:endParaRPr>
          </a:p>
          <a:p>
            <a:pPr marL="285750" indent="-285750">
              <a:buFont typeface="Arial"/>
              <a:buChar char="•"/>
            </a:pPr>
            <a:r>
              <a:rPr lang="en-US" sz="1500" dirty="0" smtClean="0">
                <a:latin typeface="Lucida Grande" charset="0"/>
                <a:ea typeface="ＭＳ Ｐゴシック" charset="0"/>
                <a:cs typeface="ＭＳ Ｐゴシック" charset="0"/>
              </a:rPr>
              <a:t>Big </a:t>
            </a:r>
            <a:r>
              <a:rPr lang="en-US" sz="1500" dirty="0">
                <a:latin typeface="Lucida Grande" charset="0"/>
                <a:ea typeface="ＭＳ Ｐゴシック" charset="0"/>
                <a:cs typeface="ＭＳ Ｐゴシック" charset="0"/>
              </a:rPr>
              <a:t>production machinery (crew and equipment)</a:t>
            </a:r>
          </a:p>
          <a:p>
            <a:pPr marL="285750" indent="-285750">
              <a:buFont typeface="Arial"/>
              <a:buChar char="•"/>
            </a:pPr>
            <a:endParaRPr lang="en-US" sz="1500" dirty="0">
              <a:latin typeface="Lucida Grande" charset="0"/>
              <a:ea typeface="ＭＳ Ｐゴシック" charset="0"/>
              <a:cs typeface="ＭＳ Ｐゴシック" charset="0"/>
            </a:endParaRPr>
          </a:p>
          <a:p>
            <a:pPr marL="285750" indent="-285750">
              <a:buFont typeface="Arial"/>
              <a:buChar char="•"/>
            </a:pPr>
            <a:r>
              <a:rPr lang="en-US" sz="1500" dirty="0" smtClean="0">
                <a:latin typeface="Lucida Grande" charset="0"/>
                <a:ea typeface="ＭＳ Ｐゴシック" charset="0"/>
                <a:cs typeface="ＭＳ Ｐゴシック" charset="0"/>
              </a:rPr>
              <a:t>Studio </a:t>
            </a:r>
            <a:r>
              <a:rPr lang="en-US" sz="1500" dirty="0">
                <a:latin typeface="Lucida Grande" charset="0"/>
                <a:ea typeface="ＭＳ Ｐゴシック" charset="0"/>
                <a:cs typeface="ＭＳ Ｐゴシック" charset="0"/>
              </a:rPr>
              <a:t>sets (artificial light and post </a:t>
            </a:r>
            <a:r>
              <a:rPr lang="en-US" sz="1500" dirty="0" err="1">
                <a:latin typeface="Lucida Grande" charset="0"/>
                <a:ea typeface="ＭＳ Ｐゴシック" charset="0"/>
                <a:cs typeface="ＭＳ Ｐゴシック" charset="0"/>
              </a:rPr>
              <a:t>synchronised</a:t>
            </a:r>
            <a:r>
              <a:rPr lang="en-US" sz="1500" dirty="0">
                <a:latin typeface="Lucida Grande" charset="0"/>
                <a:ea typeface="ＭＳ Ｐゴシック" charset="0"/>
                <a:cs typeface="ＭＳ Ｐゴシック" charset="0"/>
              </a:rPr>
              <a:t> sound)</a:t>
            </a:r>
          </a:p>
          <a:p>
            <a:pPr marL="285750" indent="-285750">
              <a:buFont typeface="Arial"/>
              <a:buChar char="•"/>
            </a:pPr>
            <a:endParaRPr lang="en-US" sz="1500" dirty="0">
              <a:latin typeface="Lucida Grande" charset="0"/>
              <a:ea typeface="ＭＳ Ｐゴシック" charset="0"/>
              <a:cs typeface="ＭＳ Ｐゴシック" charset="0"/>
            </a:endParaRPr>
          </a:p>
          <a:p>
            <a:pPr marL="285750" indent="-285750">
              <a:buFont typeface="Arial"/>
              <a:buChar char="•"/>
            </a:pPr>
            <a:r>
              <a:rPr lang="en-US" sz="1500" dirty="0" smtClean="0">
                <a:latin typeface="Lucida Grande" charset="0"/>
                <a:ea typeface="ＭＳ Ｐゴシック" charset="0"/>
                <a:cs typeface="ＭＳ Ｐゴシック" charset="0"/>
              </a:rPr>
              <a:t>Heavy </a:t>
            </a:r>
            <a:r>
              <a:rPr lang="en-US" sz="1500" dirty="0">
                <a:latin typeface="Lucida Grande" charset="0"/>
                <a:ea typeface="ＭＳ Ｐゴシック" charset="0"/>
                <a:cs typeface="ＭＳ Ｐゴシック" charset="0"/>
              </a:rPr>
              <a:t>technical equipment (not very versatile)</a:t>
            </a:r>
          </a:p>
          <a:p>
            <a:pPr marL="285750" indent="-285750">
              <a:buFont typeface="Arial"/>
              <a:buChar char="•"/>
            </a:pPr>
            <a:endParaRPr lang="en-US" sz="1500" dirty="0">
              <a:latin typeface="Lucida Grande" charset="0"/>
              <a:ea typeface="ＭＳ Ｐゴシック" charset="0"/>
              <a:cs typeface="ＭＳ Ｐゴシック" charset="0"/>
            </a:endParaRPr>
          </a:p>
          <a:p>
            <a:pPr marL="285750" indent="-285750">
              <a:buFont typeface="Arial"/>
              <a:buChar char="•"/>
            </a:pPr>
            <a:r>
              <a:rPr lang="en-US" sz="1500" dirty="0" smtClean="0">
                <a:latin typeface="Lucida Grande" charset="0"/>
                <a:ea typeface="ＭＳ Ｐゴシック" charset="0"/>
                <a:cs typeface="ＭＳ Ｐゴシック" charset="0"/>
              </a:rPr>
              <a:t>Commercial </a:t>
            </a:r>
            <a:r>
              <a:rPr lang="en-US" sz="1500" dirty="0">
                <a:latin typeface="Lucida Grande" charset="0"/>
                <a:ea typeface="ＭＳ Ｐゴシック" charset="0"/>
                <a:cs typeface="ＭＳ Ｐゴシック" charset="0"/>
              </a:rPr>
              <a:t>success and popular audiences (profitable, around 5-7M spectators</a:t>
            </a:r>
            <a:r>
              <a:rPr lang="en-US" sz="1500" dirty="0" smtClean="0">
                <a:latin typeface="Lucida Grande" charset="0"/>
                <a:ea typeface="ＭＳ Ｐゴシック" charset="0"/>
                <a:cs typeface="ＭＳ Ｐゴシック" charset="0"/>
              </a:rPr>
              <a:t>)</a:t>
            </a:r>
          </a:p>
          <a:p>
            <a:pPr marL="285750" indent="-285750">
              <a:buFont typeface="Arial"/>
              <a:buChar char="•"/>
            </a:pPr>
            <a:endParaRPr lang="en-US" sz="1500" dirty="0">
              <a:latin typeface="Lucida Grande" charset="0"/>
              <a:ea typeface="ＭＳ Ｐゴシック" charset="0"/>
              <a:cs typeface="ＭＳ Ｐゴシック" charset="0"/>
            </a:endParaRPr>
          </a:p>
          <a:p>
            <a:pPr marL="285750" indent="-285750">
              <a:buFont typeface="Arial"/>
              <a:buChar char="•"/>
            </a:pPr>
            <a:r>
              <a:rPr lang="en-US" sz="1500" dirty="0" smtClean="0">
                <a:latin typeface="Lucida Grande" charset="0"/>
                <a:ea typeface="ＭＳ Ｐゴシック" charset="0"/>
                <a:cs typeface="ＭＳ Ｐゴシック" charset="0"/>
              </a:rPr>
              <a:t> </a:t>
            </a:r>
            <a:r>
              <a:rPr lang="en-US" sz="1500" dirty="0">
                <a:latin typeface="Lucida Grande" charset="0"/>
                <a:ea typeface="ＭＳ Ｐゴシック" charset="0"/>
                <a:cs typeface="ＭＳ Ｐゴシック" charset="0"/>
              </a:rPr>
              <a:t>Example: </a:t>
            </a:r>
            <a:r>
              <a:rPr lang="en-US" sz="1500" i="1" dirty="0" smtClean="0">
                <a:latin typeface="Lucida Grande" charset="0"/>
                <a:ea typeface="ＭＳ Ｐゴシック" charset="0"/>
                <a:cs typeface="ＭＳ Ｐゴシック" charset="0"/>
                <a:hlinkClick r:id="rId2"/>
              </a:rPr>
              <a:t>Les </a:t>
            </a:r>
            <a:r>
              <a:rPr lang="en-US" sz="1500" i="1" dirty="0" err="1" smtClean="0">
                <a:latin typeface="Lucida Grande" charset="0"/>
                <a:ea typeface="ＭＳ Ｐゴシック" charset="0"/>
                <a:cs typeface="ＭＳ Ｐゴシック" charset="0"/>
                <a:hlinkClick r:id="rId2"/>
              </a:rPr>
              <a:t>Enfants</a:t>
            </a:r>
            <a:r>
              <a:rPr lang="en-US" sz="1500" i="1" dirty="0" smtClean="0">
                <a:latin typeface="Lucida Grande" charset="0"/>
                <a:ea typeface="ＭＳ Ｐゴシック" charset="0"/>
                <a:cs typeface="ＭＳ Ｐゴシック" charset="0"/>
                <a:hlinkClick r:id="rId2"/>
              </a:rPr>
              <a:t> </a:t>
            </a:r>
            <a:r>
              <a:rPr lang="en-US" sz="1500" i="1" dirty="0" err="1" smtClean="0">
                <a:latin typeface="Lucida Grande" charset="0"/>
                <a:ea typeface="ＭＳ Ｐゴシック" charset="0"/>
                <a:cs typeface="ＭＳ Ｐゴシック" charset="0"/>
                <a:hlinkClick r:id="rId2"/>
              </a:rPr>
              <a:t>Terribles</a:t>
            </a:r>
            <a:r>
              <a:rPr lang="en-US" sz="1500" i="1" dirty="0" smtClean="0">
                <a:latin typeface="Lucida Grande" charset="0"/>
                <a:ea typeface="ＭＳ Ｐゴシック" charset="0"/>
                <a:cs typeface="ＭＳ Ｐゴシック" charset="0"/>
                <a:hlinkClick r:id="rId2"/>
              </a:rPr>
              <a:t> </a:t>
            </a:r>
            <a:r>
              <a:rPr lang="en-US" sz="1500" dirty="0" smtClean="0">
                <a:latin typeface="Lucida Grande" charset="0"/>
                <a:ea typeface="ＭＳ Ｐゴシック" charset="0"/>
                <a:cs typeface="ＭＳ Ｐゴシック" charset="0"/>
              </a:rPr>
              <a:t>(1950)</a:t>
            </a:r>
            <a:endParaRPr lang="en-US" sz="15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23541417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0669"/>
            <a:ext cx="7772400" cy="1235270"/>
          </a:xfrm>
        </p:spPr>
        <p:txBody>
          <a:bodyPr>
            <a:normAutofit/>
          </a:bodyPr>
          <a:lstStyle/>
          <a:p>
            <a:r>
              <a:rPr lang="en-US" sz="3600" dirty="0" smtClean="0">
                <a:effectLst>
                  <a:reflection blurRad="6350" stA="55000" endA="300" endPos="45500" dir="5400000" sy="-100000" algn="bl" rotWithShape="0"/>
                </a:effectLst>
              </a:rPr>
              <a:t>French New Wave</a:t>
            </a:r>
            <a:endParaRPr lang="en-US" sz="3600" dirty="0">
              <a:effectLst>
                <a:reflection blurRad="6350" stA="55000" endA="300" endPos="45500" dir="5400000" sy="-100000" algn="bl" rotWithShape="0"/>
              </a:effectLst>
            </a:endParaRPr>
          </a:p>
        </p:txBody>
      </p:sp>
      <p:sp>
        <p:nvSpPr>
          <p:cNvPr id="4" name="TextBox 3"/>
          <p:cNvSpPr txBox="1"/>
          <p:nvPr/>
        </p:nvSpPr>
        <p:spPr>
          <a:xfrm>
            <a:off x="685800" y="1445554"/>
            <a:ext cx="7569550" cy="5016758"/>
          </a:xfrm>
          <a:prstGeom prst="rect">
            <a:avLst/>
          </a:prstGeom>
          <a:noFill/>
        </p:spPr>
        <p:txBody>
          <a:bodyPr wrap="square" rtlCol="0">
            <a:spAutoFit/>
          </a:bodyPr>
          <a:lstStyle/>
          <a:p>
            <a:pPr marL="342900" indent="-342900">
              <a:buFont typeface="Arial"/>
              <a:buChar char="•"/>
            </a:pPr>
            <a:r>
              <a:rPr lang="en-US" sz="2000" dirty="0">
                <a:latin typeface="Lucida Grande" charset="0"/>
                <a:ea typeface="ＭＳ Ｐゴシック" charset="0"/>
                <a:cs typeface="ＭＳ Ｐゴシック" charset="0"/>
              </a:rPr>
              <a:t>David </a:t>
            </a:r>
            <a:r>
              <a:rPr lang="en-US" sz="2000" dirty="0" err="1">
                <a:latin typeface="Lucida Grande" charset="0"/>
                <a:ea typeface="ＭＳ Ｐゴシック" charset="0"/>
                <a:cs typeface="ＭＳ Ｐゴシック" charset="0"/>
              </a:rPr>
              <a:t>Bordwell</a:t>
            </a:r>
            <a:r>
              <a:rPr lang="en-US" sz="2000" dirty="0">
                <a:latin typeface="Lucida Grande" charset="0"/>
                <a:ea typeface="ＭＳ Ｐゴシック" charset="0"/>
                <a:cs typeface="ＭＳ Ｐゴシック" charset="0"/>
              </a:rPr>
              <a:t>: </a:t>
            </a:r>
            <a:r>
              <a:rPr lang="ja-JP" altLang="en-US" sz="2000" dirty="0">
                <a:latin typeface="Lucida Grande" charset="0"/>
                <a:ea typeface="ＭＳ Ｐゴシック" charset="0"/>
                <a:cs typeface="ＭＳ Ｐゴシック" charset="0"/>
              </a:rPr>
              <a:t>‘</a:t>
            </a:r>
            <a:r>
              <a:rPr lang="en-US" sz="2000" dirty="0">
                <a:latin typeface="Lucida Grande" charset="0"/>
                <a:ea typeface="ＭＳ Ｐゴシック" charset="0"/>
                <a:cs typeface="ＭＳ Ｐゴシック" charset="0"/>
              </a:rPr>
              <a:t>…to the proponents of the carefully polished French </a:t>
            </a:r>
            <a:r>
              <a:rPr lang="ja-JP" altLang="en-US" sz="2000" dirty="0">
                <a:latin typeface="Lucida Grande" charset="0"/>
                <a:ea typeface="ＭＳ Ｐゴシック" charset="0"/>
                <a:cs typeface="ＭＳ Ｐゴシック" charset="0"/>
              </a:rPr>
              <a:t>“</a:t>
            </a:r>
            <a:r>
              <a:rPr lang="en-US" sz="2000" dirty="0">
                <a:latin typeface="Lucida Grande" charset="0"/>
                <a:ea typeface="ＭＳ Ｐゴシック" charset="0"/>
                <a:cs typeface="ＭＳ Ｐゴシック" charset="0"/>
              </a:rPr>
              <a:t>cinema of quality,</a:t>
            </a:r>
            <a:r>
              <a:rPr lang="ja-JP" altLang="en-US" sz="2000" dirty="0">
                <a:latin typeface="Lucida Grande" charset="0"/>
                <a:ea typeface="ＭＳ Ｐゴシック" charset="0"/>
                <a:cs typeface="ＭＳ Ｐゴシック" charset="0"/>
              </a:rPr>
              <a:t>”</a:t>
            </a:r>
            <a:r>
              <a:rPr lang="en-US" sz="2000" dirty="0">
                <a:latin typeface="Lucida Grande" charset="0"/>
                <a:ea typeface="ＭＳ Ｐゴシック" charset="0"/>
                <a:cs typeface="ＭＳ Ｐゴシック" charset="0"/>
              </a:rPr>
              <a:t> the young directors must have seemed hopelessly sloppy.</a:t>
            </a:r>
            <a:r>
              <a:rPr lang="ja-JP" altLang="en-US" sz="2000" dirty="0">
                <a:latin typeface="Lucida Grande" charset="0"/>
                <a:ea typeface="ＭＳ Ｐゴシック" charset="0"/>
                <a:cs typeface="ＭＳ Ｐゴシック" charset="0"/>
              </a:rPr>
              <a:t>’</a:t>
            </a:r>
            <a:endParaRPr lang="en-US" sz="2000" dirty="0">
              <a:latin typeface="Lucida Grande" charset="0"/>
              <a:ea typeface="ＭＳ Ｐゴシック" charset="0"/>
              <a:cs typeface="ＭＳ Ｐゴシック" charset="0"/>
            </a:endParaRPr>
          </a:p>
          <a:p>
            <a:pPr marL="342900" indent="-342900">
              <a:buFont typeface="Arial"/>
              <a:buChar char="•"/>
            </a:pPr>
            <a:r>
              <a:rPr lang="en-US" sz="2000" dirty="0" smtClean="0">
                <a:latin typeface="Lucida Grande" charset="0"/>
                <a:ea typeface="ＭＳ Ｐゴシック" charset="0"/>
                <a:cs typeface="ＭＳ Ｐゴシック" charset="0"/>
              </a:rPr>
              <a:t>Casual </a:t>
            </a:r>
            <a:r>
              <a:rPr lang="en-US" sz="2000" dirty="0">
                <a:latin typeface="Lucida Grande" charset="0"/>
                <a:ea typeface="ＭＳ Ｐゴシック" charset="0"/>
                <a:cs typeface="ＭＳ Ｐゴシック" charset="0"/>
              </a:rPr>
              <a:t>look</a:t>
            </a:r>
          </a:p>
          <a:p>
            <a:pPr marL="342900" indent="-342900">
              <a:buFont typeface="Arial"/>
              <a:buChar char="•"/>
            </a:pPr>
            <a:r>
              <a:rPr lang="en-US" sz="2000" dirty="0" smtClean="0">
                <a:latin typeface="Lucida Grande" charset="0"/>
                <a:ea typeface="ＭＳ Ｐゴシック" charset="0"/>
                <a:cs typeface="ＭＳ Ｐゴシック" charset="0"/>
              </a:rPr>
              <a:t>Actors </a:t>
            </a:r>
            <a:r>
              <a:rPr lang="en-US" sz="2000" dirty="0">
                <a:latin typeface="Lucida Grande" charset="0"/>
                <a:ea typeface="ＭＳ Ｐゴシック" charset="0"/>
                <a:cs typeface="ＭＳ Ｐゴシック" charset="0"/>
              </a:rPr>
              <a:t>improvised lines</a:t>
            </a:r>
          </a:p>
          <a:p>
            <a:pPr marL="342900" indent="-342900">
              <a:buFont typeface="Arial"/>
              <a:buChar char="•"/>
            </a:pPr>
            <a:r>
              <a:rPr lang="en-US" sz="2000" dirty="0" smtClean="0">
                <a:latin typeface="Lucida Grande" charset="0"/>
                <a:ea typeface="ＭＳ Ｐゴシック" charset="0"/>
                <a:cs typeface="ＭＳ Ｐゴシック" charset="0"/>
              </a:rPr>
              <a:t>Relatively </a:t>
            </a:r>
            <a:r>
              <a:rPr lang="en-US" sz="2000" dirty="0">
                <a:latin typeface="Lucida Grande" charset="0"/>
                <a:ea typeface="ＭＳ Ｐゴシック" charset="0"/>
                <a:cs typeface="ＭＳ Ｐゴシック" charset="0"/>
              </a:rPr>
              <a:t>small budgets</a:t>
            </a:r>
          </a:p>
          <a:p>
            <a:pPr marL="342900" indent="-342900">
              <a:buFont typeface="Arial"/>
              <a:buChar char="•"/>
            </a:pPr>
            <a:r>
              <a:rPr lang="en-US" sz="2000" dirty="0" smtClean="0">
                <a:latin typeface="Lucida Grande" charset="0"/>
                <a:ea typeface="ＭＳ Ｐゴシック" charset="0"/>
                <a:cs typeface="ＭＳ Ｐゴシック" charset="0"/>
              </a:rPr>
              <a:t>Co</a:t>
            </a:r>
            <a:r>
              <a:rPr lang="en-US" sz="2000" dirty="0">
                <a:latin typeface="Lucida Grande" charset="0"/>
                <a:ea typeface="ＭＳ Ｐゴシック" charset="0"/>
                <a:cs typeface="ＭＳ Ｐゴシック" charset="0"/>
              </a:rPr>
              <a:t>-productions and self-production</a:t>
            </a:r>
          </a:p>
          <a:p>
            <a:pPr marL="342900" indent="-342900">
              <a:buFont typeface="Arial"/>
              <a:buChar char="•"/>
            </a:pPr>
            <a:r>
              <a:rPr lang="en-US" sz="2000" dirty="0" smtClean="0">
                <a:latin typeface="Lucida Grande" charset="0"/>
                <a:ea typeface="ＭＳ Ｐゴシック" charset="0"/>
                <a:cs typeface="ＭＳ Ｐゴシック" charset="0"/>
              </a:rPr>
              <a:t>New </a:t>
            </a:r>
            <a:r>
              <a:rPr lang="en-US" sz="2000" dirty="0">
                <a:latin typeface="Lucida Grande" charset="0"/>
                <a:ea typeface="ＭＳ Ｐゴシック" charset="0"/>
                <a:cs typeface="ＭＳ Ｐゴシック" charset="0"/>
              </a:rPr>
              <a:t>generation of young actors/ actresses playing young characters</a:t>
            </a:r>
          </a:p>
          <a:p>
            <a:pPr marL="342900" indent="-342900">
              <a:buFont typeface="Arial"/>
              <a:buChar char="•"/>
            </a:pPr>
            <a:r>
              <a:rPr lang="en-US" sz="2000" dirty="0" smtClean="0">
                <a:latin typeface="Lucida Grande" charset="0"/>
                <a:ea typeface="ＭＳ Ｐゴシック" charset="0"/>
                <a:cs typeface="ＭＳ Ｐゴシック" charset="0"/>
              </a:rPr>
              <a:t>Original </a:t>
            </a:r>
            <a:r>
              <a:rPr lang="en-US" sz="2000" dirty="0">
                <a:latin typeface="Lucida Grande" charset="0"/>
                <a:ea typeface="ＭＳ Ｐゴシック" charset="0"/>
                <a:cs typeface="ＭＳ Ｐゴシック" charset="0"/>
              </a:rPr>
              <a:t>screenplays and/ or adaptations (auteur)</a:t>
            </a:r>
          </a:p>
          <a:p>
            <a:pPr marL="342900" indent="-342900">
              <a:buFont typeface="Arial"/>
              <a:buChar char="•"/>
            </a:pPr>
            <a:r>
              <a:rPr lang="en-US" sz="2000" dirty="0" smtClean="0">
                <a:latin typeface="Lucida Grande" charset="0"/>
                <a:ea typeface="ＭＳ Ｐゴシック" charset="0"/>
                <a:cs typeface="ＭＳ Ｐゴシック" charset="0"/>
              </a:rPr>
              <a:t>Personal </a:t>
            </a:r>
            <a:r>
              <a:rPr lang="en-US" sz="2000" dirty="0">
                <a:latin typeface="Lucida Grande" charset="0"/>
                <a:ea typeface="ＭＳ Ｐゴシック" charset="0"/>
                <a:cs typeface="ＭＳ Ｐゴシック" charset="0"/>
              </a:rPr>
              <a:t>tone and themes (auteur)</a:t>
            </a:r>
          </a:p>
          <a:p>
            <a:pPr marL="342900" indent="-342900">
              <a:buFont typeface="Arial"/>
              <a:buChar char="•"/>
            </a:pPr>
            <a:r>
              <a:rPr lang="en-US" sz="2000" dirty="0" smtClean="0">
                <a:latin typeface="Lucida Grande" charset="0"/>
                <a:ea typeface="ＭＳ Ｐゴシック" charset="0"/>
                <a:cs typeface="ＭＳ Ｐゴシック" charset="0"/>
              </a:rPr>
              <a:t>Modern </a:t>
            </a:r>
            <a:r>
              <a:rPr lang="en-US" sz="2000" dirty="0">
                <a:latin typeface="Lucida Grande" charset="0"/>
                <a:ea typeface="ＭＳ Ｐゴシック" charset="0"/>
                <a:cs typeface="ＭＳ Ｐゴシック" charset="0"/>
              </a:rPr>
              <a:t>tone</a:t>
            </a:r>
          </a:p>
          <a:p>
            <a:pPr marL="342900" indent="-342900">
              <a:buFont typeface="Arial"/>
              <a:buChar char="•"/>
            </a:pPr>
            <a:r>
              <a:rPr lang="en-US" sz="2000" dirty="0" smtClean="0">
                <a:latin typeface="Lucida Grande" charset="0"/>
                <a:ea typeface="ＭＳ Ｐゴシック" charset="0"/>
                <a:cs typeface="ＭＳ Ｐゴシック" charset="0"/>
              </a:rPr>
              <a:t>Technical </a:t>
            </a:r>
            <a:r>
              <a:rPr lang="en-US" sz="2000" dirty="0">
                <a:latin typeface="Lucida Grande" charset="0"/>
                <a:ea typeface="ＭＳ Ｐゴシック" charset="0"/>
                <a:cs typeface="ＭＳ Ｐゴシック" charset="0"/>
              </a:rPr>
              <a:t>innovations at the service of  the New Wave</a:t>
            </a:r>
          </a:p>
          <a:p>
            <a:pPr marL="342900" indent="-342900">
              <a:buFont typeface="Arial"/>
              <a:buChar char="•"/>
            </a:pPr>
            <a:r>
              <a:rPr lang="en-US" sz="2000" dirty="0" smtClean="0">
                <a:latin typeface="Lucida Grande" charset="0"/>
                <a:ea typeface="ＭＳ Ｐゴシック" charset="0"/>
                <a:cs typeface="ＭＳ Ｐゴシック" charset="0"/>
              </a:rPr>
              <a:t>Natural </a:t>
            </a:r>
            <a:r>
              <a:rPr lang="en-US" sz="2000" dirty="0">
                <a:latin typeface="Lucida Grande" charset="0"/>
                <a:ea typeface="ＭＳ Ｐゴシック" charset="0"/>
                <a:cs typeface="ＭＳ Ｐゴシック" charset="0"/>
              </a:rPr>
              <a:t>sets/ location shooting</a:t>
            </a:r>
          </a:p>
          <a:p>
            <a:pPr marL="342900" indent="-342900">
              <a:buFont typeface="Arial"/>
              <a:buChar char="•"/>
            </a:pPr>
            <a:r>
              <a:rPr lang="en-US" sz="2000" dirty="0">
                <a:latin typeface="Lucida Grande" charset="0"/>
                <a:ea typeface="ＭＳ Ｐゴシック" charset="0"/>
                <a:cs typeface="ＭＳ Ｐゴシック" charset="0"/>
              </a:rPr>
              <a:t>Natural light - Studio lighting replaced with day light</a:t>
            </a:r>
          </a:p>
          <a:p>
            <a:pPr marL="342900" indent="-342900">
              <a:buFont typeface="Arial"/>
              <a:buChar char="•"/>
            </a:pPr>
            <a:r>
              <a:rPr lang="en-US" sz="2000" dirty="0" smtClean="0">
                <a:latin typeface="Lucida Grande" charset="0"/>
                <a:ea typeface="ＭＳ Ｐゴシック" charset="0"/>
                <a:cs typeface="ＭＳ Ｐゴシック" charset="0"/>
              </a:rPr>
              <a:t>Example</a:t>
            </a:r>
            <a:r>
              <a:rPr lang="en-US" sz="2000" dirty="0">
                <a:latin typeface="Lucida Grande" charset="0"/>
                <a:ea typeface="ＭＳ Ｐゴシック" charset="0"/>
                <a:cs typeface="ＭＳ Ｐゴシック" charset="0"/>
              </a:rPr>
              <a:t>:  </a:t>
            </a:r>
            <a:r>
              <a:rPr lang="en-US" sz="2000" i="1" dirty="0">
                <a:latin typeface="Lucida Grande" charset="0"/>
                <a:ea typeface="ＭＳ Ｐゴシック" charset="0"/>
                <a:cs typeface="ＭＳ Ｐゴシック" charset="0"/>
                <a:hlinkClick r:id="rId2"/>
              </a:rPr>
              <a:t>Breathless</a:t>
            </a:r>
            <a:r>
              <a:rPr lang="en-US" sz="2000" dirty="0">
                <a:latin typeface="Lucida Grande" charset="0"/>
                <a:ea typeface="ＭＳ Ｐゴシック" charset="0"/>
                <a:cs typeface="ＭＳ Ｐゴシック" charset="0"/>
                <a:hlinkClick r:id="rId2"/>
              </a:rPr>
              <a:t> </a:t>
            </a:r>
            <a:r>
              <a:rPr lang="en-US" sz="2000" dirty="0">
                <a:latin typeface="Lucida Grande" charset="0"/>
                <a:ea typeface="ＭＳ Ｐゴシック" charset="0"/>
                <a:cs typeface="ＭＳ Ｐゴシック" charset="0"/>
              </a:rPr>
              <a:t>(1960)</a:t>
            </a:r>
          </a:p>
        </p:txBody>
      </p:sp>
    </p:spTree>
    <p:extLst>
      <p:ext uri="{BB962C8B-B14F-4D97-AF65-F5344CB8AC3E}">
        <p14:creationId xmlns:p14="http://schemas.microsoft.com/office/powerpoint/2010/main" val="344291030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0669"/>
            <a:ext cx="7772400" cy="1235270"/>
          </a:xfrm>
        </p:spPr>
        <p:txBody>
          <a:bodyPr>
            <a:normAutofit/>
          </a:bodyPr>
          <a:lstStyle/>
          <a:p>
            <a:r>
              <a:rPr lang="en-US" sz="3600" dirty="0" smtClean="0">
                <a:effectLst>
                  <a:reflection blurRad="6350" stA="55000" endA="300" endPos="45500" dir="5400000" sy="-100000" algn="bl" rotWithShape="0"/>
                </a:effectLst>
              </a:rPr>
              <a:t>Andrew Sarris</a:t>
            </a:r>
            <a:endParaRPr lang="en-US" sz="3600" dirty="0">
              <a:effectLst>
                <a:reflection blurRad="6350" stA="55000" endA="300" endPos="45500" dir="5400000" sy="-100000" algn="bl" rotWithShape="0"/>
              </a:effectLst>
            </a:endParaRPr>
          </a:p>
        </p:txBody>
      </p:sp>
      <p:sp>
        <p:nvSpPr>
          <p:cNvPr id="4" name="TextBox 3"/>
          <p:cNvSpPr txBox="1"/>
          <p:nvPr/>
        </p:nvSpPr>
        <p:spPr>
          <a:xfrm>
            <a:off x="685800" y="1445554"/>
            <a:ext cx="4038181" cy="5016758"/>
          </a:xfrm>
          <a:prstGeom prst="rect">
            <a:avLst/>
          </a:prstGeom>
          <a:noFill/>
        </p:spPr>
        <p:txBody>
          <a:bodyPr wrap="square" rtlCol="0">
            <a:spAutoFit/>
          </a:bodyPr>
          <a:lstStyle/>
          <a:p>
            <a:pPr marL="342900" indent="-342900">
              <a:buFont typeface="Arial"/>
              <a:buChar char="•"/>
            </a:pPr>
            <a:r>
              <a:rPr lang="en-GB" sz="2000" dirty="0">
                <a:latin typeface="Lucida Grande" charset="0"/>
                <a:ea typeface="ＭＳ Ｐゴシック" charset="0"/>
                <a:cs typeface="ＭＳ Ｐゴシック" charset="0"/>
              </a:rPr>
              <a:t>American film theorist, 1960s</a:t>
            </a:r>
          </a:p>
          <a:p>
            <a:pPr marL="342900" indent="-342900">
              <a:buFont typeface="Arial"/>
              <a:buChar char="•"/>
            </a:pPr>
            <a:endParaRPr lang="en-GB" sz="2000" dirty="0" smtClean="0">
              <a:latin typeface="Lucida Grande" charset="0"/>
              <a:ea typeface="ＭＳ Ｐゴシック" charset="0"/>
              <a:cs typeface="ＭＳ Ｐゴシック" charset="0"/>
            </a:endParaRPr>
          </a:p>
          <a:p>
            <a:pPr marL="342900" indent="-342900">
              <a:buFont typeface="Arial"/>
              <a:buChar char="•"/>
            </a:pPr>
            <a:r>
              <a:rPr lang="en-GB" sz="2000" dirty="0" smtClean="0">
                <a:latin typeface="Lucida Grande" charset="0"/>
                <a:ea typeface="ＭＳ Ｐゴシック" charset="0"/>
                <a:cs typeface="ＭＳ Ｐゴシック" charset="0"/>
              </a:rPr>
              <a:t>Used </a:t>
            </a:r>
            <a:r>
              <a:rPr lang="en-GB" sz="2000" dirty="0">
                <a:latin typeface="Lucida Grande" charset="0"/>
                <a:ea typeface="ＭＳ Ｐゴシック" charset="0"/>
                <a:cs typeface="ＭＳ Ｐゴシック" charset="0"/>
              </a:rPr>
              <a:t>the French auteur theory to elevate American cinema</a:t>
            </a:r>
          </a:p>
          <a:p>
            <a:pPr marL="342900" indent="-342900">
              <a:buFont typeface="Arial"/>
              <a:buChar char="•"/>
            </a:pPr>
            <a:endParaRPr lang="en-GB" sz="2000" dirty="0" smtClean="0">
              <a:latin typeface="Lucida Grande" charset="0"/>
              <a:ea typeface="ＭＳ Ｐゴシック" charset="0"/>
              <a:cs typeface="ＭＳ Ｐゴシック" charset="0"/>
            </a:endParaRPr>
          </a:p>
          <a:p>
            <a:pPr marL="342900" indent="-342900">
              <a:buFont typeface="Arial"/>
              <a:buChar char="•"/>
            </a:pPr>
            <a:r>
              <a:rPr lang="en-GB" sz="2000" dirty="0" smtClean="0">
                <a:latin typeface="Lucida Grande" charset="0"/>
                <a:ea typeface="ＭＳ Ｐゴシック" charset="0"/>
                <a:cs typeface="ＭＳ Ｐゴシック" charset="0"/>
              </a:rPr>
              <a:t>Bar </a:t>
            </a:r>
            <a:r>
              <a:rPr lang="en-GB" sz="2000" dirty="0">
                <a:latin typeface="Lucida Grande" charset="0"/>
                <a:ea typeface="ＭＳ Ｐゴシック" charset="0"/>
                <a:cs typeface="ＭＳ Ｐゴシック" charset="0"/>
              </a:rPr>
              <a:t>one or two European films, all good cinema came out of Hollywood</a:t>
            </a:r>
          </a:p>
          <a:p>
            <a:pPr marL="342900" indent="-342900">
              <a:buFont typeface="Arial"/>
              <a:buChar char="•"/>
            </a:pPr>
            <a:endParaRPr lang="en-GB" sz="2000" dirty="0" smtClean="0">
              <a:latin typeface="Lucida Grande" charset="0"/>
              <a:ea typeface="ＭＳ Ｐゴシック" charset="0"/>
              <a:cs typeface="ＭＳ Ｐゴシック" charset="0"/>
            </a:endParaRPr>
          </a:p>
          <a:p>
            <a:pPr marL="342900" indent="-342900">
              <a:buFont typeface="Arial"/>
              <a:buChar char="•"/>
            </a:pPr>
            <a:r>
              <a:rPr lang="en-GB" sz="2000" dirty="0" smtClean="0">
                <a:latin typeface="Lucida Grande" charset="0"/>
                <a:ea typeface="ＭＳ Ｐゴシック" charset="0"/>
                <a:cs typeface="ＭＳ Ｐゴシック" charset="0"/>
              </a:rPr>
              <a:t>This </a:t>
            </a:r>
            <a:r>
              <a:rPr lang="en-GB" sz="2000" dirty="0">
                <a:latin typeface="Lucida Grande" charset="0"/>
                <a:ea typeface="ＭＳ Ｐゴシック" charset="0"/>
                <a:cs typeface="ＭＳ Ｐゴシック" charset="0"/>
              </a:rPr>
              <a:t>led to the notion of ‘good’ or great ‘directors’ and the rest</a:t>
            </a:r>
          </a:p>
          <a:p>
            <a:pPr marL="342900" indent="-342900">
              <a:buFont typeface="Arial"/>
              <a:buChar char="•"/>
            </a:pPr>
            <a:endParaRPr lang="en-GB" sz="2000" dirty="0" smtClean="0">
              <a:latin typeface="Lucida Grande" charset="0"/>
              <a:ea typeface="ＭＳ Ｐゴシック" charset="0"/>
              <a:cs typeface="ＭＳ Ｐゴシック" charset="0"/>
            </a:endParaRPr>
          </a:p>
          <a:p>
            <a:pPr marL="342900" indent="-342900">
              <a:buFont typeface="Arial"/>
              <a:buChar char="•"/>
            </a:pPr>
            <a:r>
              <a:rPr lang="en-GB" sz="2000" dirty="0" smtClean="0">
                <a:latin typeface="Lucida Grande" charset="0"/>
                <a:ea typeface="ＭＳ Ｐゴシック" charset="0"/>
                <a:cs typeface="ＭＳ Ｐゴシック" charset="0"/>
              </a:rPr>
              <a:t>Not </a:t>
            </a:r>
            <a:r>
              <a:rPr lang="en-GB" sz="2000" dirty="0">
                <a:latin typeface="Lucida Grande" charset="0"/>
                <a:ea typeface="ＭＳ Ｐゴシック" charset="0"/>
                <a:cs typeface="ＭＳ Ｐゴシック" charset="0"/>
              </a:rPr>
              <a:t>the intent </a:t>
            </a:r>
            <a:r>
              <a:rPr lang="en-GB" sz="2000" dirty="0" smtClean="0">
                <a:latin typeface="Lucida Grande" charset="0"/>
                <a:ea typeface="ＭＳ Ｐゴシック" charset="0"/>
                <a:cs typeface="ＭＳ Ｐゴシック" charset="0"/>
              </a:rPr>
              <a:t>use…</a:t>
            </a:r>
            <a:endParaRPr lang="en-GB" sz="2000" dirty="0">
              <a:latin typeface="Lucida Grande" charset="0"/>
              <a:ea typeface="ＭＳ Ｐゴシック" charset="0"/>
              <a:cs typeface="ＭＳ Ｐゴシック" charset="0"/>
            </a:endParaRPr>
          </a:p>
        </p:txBody>
      </p:sp>
    </p:spTree>
    <p:extLst>
      <p:ext uri="{BB962C8B-B14F-4D97-AF65-F5344CB8AC3E}">
        <p14:creationId xmlns:p14="http://schemas.microsoft.com/office/powerpoint/2010/main" val="309300193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3599</TotalTime>
  <Words>1327</Words>
  <Application>Microsoft Macintosh PowerPoint</Application>
  <PresentationFormat>On-screen Show (4:3)</PresentationFormat>
  <Paragraphs>170</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Auteur Theory</vt:lpstr>
      <vt:lpstr>Auteur Theory</vt:lpstr>
      <vt:lpstr>Auteur Theory</vt:lpstr>
      <vt:lpstr>Auteur Theory</vt:lpstr>
      <vt:lpstr>Auteur Theory</vt:lpstr>
      <vt:lpstr>Director of Auteur</vt:lpstr>
      <vt:lpstr>Traditional French Cinema</vt:lpstr>
      <vt:lpstr>French New Wave</vt:lpstr>
      <vt:lpstr>Andrew Sarris</vt:lpstr>
      <vt:lpstr>Andrew Sarris</vt:lpstr>
      <vt:lpstr>Concentric Circles</vt:lpstr>
      <vt:lpstr>Hitchcock’s Circles</vt:lpstr>
      <vt:lpstr>Truffaut on Hitchcock</vt:lpstr>
      <vt:lpstr>How To Recognise and Auteur</vt:lpstr>
      <vt:lpstr>Selling Films through Auteurs</vt:lpstr>
      <vt:lpstr>Metteurs en Scene</vt:lpstr>
      <vt:lpstr>Issues with Auteur Theory</vt:lpstr>
      <vt:lpstr>Acting Auteurs</vt:lpstr>
    </vt:vector>
  </TitlesOfParts>
  <Company>The Manchester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Apprenticeship Induction</dc:title>
  <dc:creator>Tutor</dc:creator>
  <cp:lastModifiedBy>Simon Wright</cp:lastModifiedBy>
  <cp:revision>279</cp:revision>
  <dcterms:created xsi:type="dcterms:W3CDTF">2012-07-03T08:11:41Z</dcterms:created>
  <dcterms:modified xsi:type="dcterms:W3CDTF">2012-11-06T15:36:40Z</dcterms:modified>
</cp:coreProperties>
</file>